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20966" y="9260027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708" y="5804915"/>
            <a:ext cx="3139440" cy="2231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584447" y="5451347"/>
            <a:ext cx="3826763" cy="27355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42468"/>
            <a:ext cx="6887209" cy="5231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7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Lecture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ors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7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yr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ur</a:t>
            </a:r>
            <a:r>
              <a:rPr dirty="0" smtClean="0" sz="1400" spc="-6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se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5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ay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rs</a:t>
            </a:r>
            <a:r>
              <a:rPr dirty="0" smtClean="0" sz="1400" spc="-4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just" marL="239395" marR="14604" indent="-227329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Thy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2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(SCR),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iac,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on-c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tch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(SCS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2286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Thy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5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ount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11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y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iode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 marL="239395" marR="15875" indent="-227329">
              <a:lnSpc>
                <a:spcPct val="1102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ris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wit</a:t>
            </a:r>
            <a:r>
              <a:rPr dirty="0" smtClean="0" sz="1400" spc="0">
                <a:latin typeface="Times New Roman"/>
                <a:cs typeface="Times New Roman"/>
              </a:rPr>
              <a:t>h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239395" marR="19685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bre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ov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marR="22225" indent="-229235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tch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until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ue.</a:t>
            </a:r>
            <a:endParaRPr sz="1400">
              <a:latin typeface="Times New Roman"/>
              <a:cs typeface="Times New Roman"/>
            </a:endParaRPr>
          </a:p>
          <a:p>
            <a:pPr marL="239395" marR="15875" indent="-227329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Shoc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ley</a:t>
            </a:r>
            <a:r>
              <a:rPr dirty="0" smtClean="0" sz="1400" spc="-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yer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ode</a:t>
            </a:r>
            <a:r>
              <a:rPr dirty="0" smtClean="0" sz="1400" spc="-6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ley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S)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 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ri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pn</a:t>
            </a:r>
            <a:r>
              <a:rPr dirty="0" smtClean="0" sz="1400" spc="5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6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7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-2.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Wingdings"/>
                <a:cs typeface="Wingdings"/>
              </a:rPr>
              <a:t>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8177530"/>
            <a:ext cx="6883400" cy="762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0800">
              <a:lnSpc>
                <a:spcPct val="100000"/>
              </a:lnSpc>
              <a:tabLst>
                <a:tab pos="337820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1: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diode.	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diode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quival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2"/>
              </a:spcBef>
            </a:pPr>
            <a:endParaRPr sz="750"/>
          </a:p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Fo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-B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k</a:t>
            </a:r>
            <a:r>
              <a:rPr dirty="0" smtClean="0" sz="1400" spc="0" b="1" i="1">
                <a:latin typeface="Times New Roman"/>
                <a:cs typeface="Times New Roman"/>
              </a:rPr>
              <a:t>ov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35" b="1" i="1">
                <a:latin typeface="Times New Roman"/>
                <a:cs typeface="Times New Roman"/>
              </a:rPr>
              <a:t> </a:t>
            </a:r>
            <a:r>
              <a:rPr dirty="0" smtClean="0" sz="1400" spc="-25" b="1" i="1"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latin typeface="Times New Roman"/>
                <a:cs typeface="Times New Roman"/>
              </a:rPr>
              <a:t>olta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10" b="1" i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seem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5827" y="1403603"/>
            <a:ext cx="4023360" cy="2232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855464" y="6315455"/>
            <a:ext cx="2581656" cy="194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9607"/>
            <a:ext cx="6886575" cy="987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4604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or</a:t>
            </a:r>
            <a:r>
              <a:rPr dirty="0" smtClean="0" sz="1400" spc="-15" i="1">
                <a:latin typeface="Times New Roman"/>
                <a:cs typeface="Times New Roman"/>
              </a:rPr>
              <a:t>w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10" i="1">
                <a:latin typeface="Times New Roman"/>
                <a:cs typeface="Times New Roman"/>
              </a:rPr>
              <a:t>d</a:t>
            </a:r>
            <a:r>
              <a:rPr dirty="0" smtClean="0" sz="1400" spc="-15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ck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g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n,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0">
                <a:latin typeface="Times New Roman"/>
                <a:cs typeface="Times New Roman"/>
              </a:rPr>
              <a:t> a very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(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te.</a:t>
            </a:r>
            <a:endParaRPr sz="1400">
              <a:latin typeface="Times New Roman"/>
              <a:cs typeface="Times New Roman"/>
            </a:endParaRPr>
          </a:p>
          <a:p>
            <a:pPr lvl="1" marL="469900" marR="12700" indent="-229235">
              <a:lnSpc>
                <a:spcPts val="1900"/>
              </a:lnSpc>
              <a:spcBef>
                <a:spcPts val="8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-bre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30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over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22">
                <a:latin typeface="Cambria Math"/>
                <a:cs typeface="Cambria Math"/>
              </a:rPr>
              <a:t>𝐁</a:t>
            </a:r>
            <a:r>
              <a:rPr dirty="0" smtClean="0" baseline="-16666" sz="1500" spc="-7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15">
                <a:latin typeface="Cambria Math"/>
                <a:cs typeface="Cambria Math"/>
              </a:rPr>
              <a:t>𝐅</a:t>
            </a:r>
            <a:r>
              <a:rPr dirty="0" smtClean="0" baseline="-16666" sz="1500" spc="89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2191766"/>
            <a:ext cx="31946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3: A </a:t>
            </a:r>
            <a:r>
              <a:rPr dirty="0" smtClean="0" sz="1200" spc="10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diode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ristic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ur</a:t>
            </a:r>
            <a:r>
              <a:rPr dirty="0" smtClean="0" sz="1200" spc="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625245"/>
            <a:ext cx="6887845" cy="5612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9685" indent="-227329">
              <a:lnSpc>
                <a:spcPct val="1107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Ho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8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Cu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95" b="1" i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𝐇</a:t>
            </a:r>
            <a:r>
              <a:rPr dirty="0" smtClean="0" sz="1400" spc="-10" b="1">
                <a:latin typeface="Times New Roman"/>
                <a:cs typeface="Times New Roman"/>
              </a:rPr>
              <a:t>):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low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5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8415" indent="-227329">
              <a:lnSpc>
                <a:spcPts val="1900"/>
              </a:lnSpc>
              <a:spcBef>
                <a:spcPts val="7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Swi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chi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-3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𝑰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0" b="1">
                <a:latin typeface="Times New Roman"/>
                <a:cs typeface="Times New Roman"/>
              </a:rPr>
              <a:t>):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off)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2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 marL="239395">
              <a:lnSpc>
                <a:spcPct val="100000"/>
              </a:lnSpc>
              <a:spcBef>
                <a:spcPts val="90"/>
              </a:spcBef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less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algn="just" marL="12700" marR="12700">
              <a:lnSpc>
                <a:spcPct val="1097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11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-9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μ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in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algn="just" marL="12700" marR="2169795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is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A</a:t>
            </a:r>
            <a:r>
              <a:rPr dirty="0" smtClean="0" baseline="-16666" sz="1500" spc="195">
                <a:latin typeface="Cambria Math"/>
                <a:cs typeface="Cambria Math"/>
              </a:rPr>
              <a:t>K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𝜇A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algn="just" marL="12700" marR="1587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10" b="1">
                <a:latin typeface="Times New Roman"/>
                <a:cs typeface="Times New Roman"/>
              </a:rPr>
              <a:t>1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3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-4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2737485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R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F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voltage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0.9 </a:t>
            </a:r>
            <a:r>
              <a:rPr dirty="0" smtClean="0" sz="1400" spc="-2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4"/>
              </a:spcBef>
            </a:pPr>
            <a:endParaRPr sz="1100"/>
          </a:p>
          <a:p>
            <a:pPr algn="ctr" marL="10166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 marR="3666490">
              <a:lnSpc>
                <a:spcPts val="1870"/>
              </a:lnSpc>
              <a:spcBef>
                <a:spcPts val="6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de,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202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9.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ac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S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6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"/>
              </a:spcBef>
            </a:pPr>
            <a:endParaRPr sz="950"/>
          </a:p>
          <a:p>
            <a:pPr algn="just" marL="12700" marR="373507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S</a:t>
            </a:r>
            <a:r>
              <a:rPr dirty="0" smtClean="0" baseline="-34722" sz="1200" spc="135">
                <a:latin typeface="Cambria Math"/>
                <a:cs typeface="Cambria Math"/>
              </a:rPr>
              <a:t>  </a:t>
            </a:r>
            <a:r>
              <a:rPr dirty="0" smtClean="0" baseline="-34722" sz="12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82">
                <a:latin typeface="Cambria Math"/>
                <a:cs typeface="Cambria Math"/>
              </a:rPr>
              <a:t>IAS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− 0.9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19.1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algn="just" marL="12700" marR="5418455">
              <a:lnSpc>
                <a:spcPct val="100000"/>
              </a:lnSpc>
              <a:spcBef>
                <a:spcPts val="34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just" marL="12700" marR="3799204">
              <a:lnSpc>
                <a:spcPct val="100000"/>
              </a:lnSpc>
              <a:spcBef>
                <a:spcPts val="200"/>
              </a:spcBef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8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S</a:t>
            </a:r>
            <a:r>
              <a:rPr dirty="0" smtClean="0" baseline="-34722" sz="1200" spc="-120">
                <a:latin typeface="Cambria Math"/>
                <a:cs typeface="Cambria Math"/>
              </a:rPr>
              <a:t> 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S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19.1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1.0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19.1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950"/>
              </a:lnSpc>
              <a:spcBef>
                <a:spcPts val="42"/>
              </a:spcBef>
            </a:pPr>
            <a:endParaRPr sz="950"/>
          </a:p>
          <a:p>
            <a:pPr algn="just" marL="239395" marR="15875" indent="-227329">
              <a:lnSpc>
                <a:spcPct val="1102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pplic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(a)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2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sc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or.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dly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5695" y="1110996"/>
            <a:ext cx="6534911" cy="2159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705100" y="4515611"/>
            <a:ext cx="4704588" cy="41407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67711" y="8628888"/>
            <a:ext cx="1057656" cy="1080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1576" y="417900"/>
            <a:ext cx="6655434" cy="721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800"/>
              </a:lnSpc>
            </a:pPr>
            <a:r>
              <a:rPr dirty="0" smtClean="0" sz="140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elow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ue.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ff</a:t>
            </a:r>
            <a:r>
              <a:rPr dirty="0" smtClean="0" sz="1400" spc="-7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acro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𝐶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216275"/>
            <a:ext cx="6883400" cy="1320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5: A </a:t>
            </a:r>
            <a:r>
              <a:rPr dirty="0" smtClean="0" sz="1200" spc="5">
                <a:latin typeface="Times New Roman"/>
                <a:cs typeface="Times New Roman"/>
              </a:rPr>
              <a:t>4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diode 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illator.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11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ntr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ed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ect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 (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(SCR)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ger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 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 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reduc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5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 sour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6144133"/>
            <a:ext cx="33096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6: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silico</a:t>
            </a:r>
            <a:r>
              <a:rPr dirty="0" smtClean="0" sz="1200" spc="-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ontroll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re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9012631"/>
            <a:ext cx="198945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ASCR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bol.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86555" y="1799844"/>
            <a:ext cx="3735324" cy="2627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483864" y="4890515"/>
            <a:ext cx="3945636" cy="2052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248155" y="7121652"/>
            <a:ext cx="5815584" cy="2590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42468"/>
            <a:ext cx="6885305" cy="2644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11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3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ppli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"/>
              </a:spcBef>
            </a:pPr>
            <a:endParaRPr sz="800"/>
          </a:p>
          <a:p>
            <a:pPr marL="239395" marR="12700" indent="-227329">
              <a:lnSpc>
                <a:spcPct val="109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otor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ls,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4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-delay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ls,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 marL="12700" marR="12700">
              <a:lnSpc>
                <a:spcPct val="1107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10" b="1">
                <a:latin typeface="Times New Roman"/>
                <a:cs typeface="Times New Roman"/>
              </a:rPr>
              <a:t>1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clos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2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GK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H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103124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68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209163"/>
            <a:ext cx="36004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G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7328" y="3110103"/>
            <a:ext cx="899794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0">
                <a:latin typeface="Cambria Math"/>
                <a:cs typeface="Cambria Math"/>
              </a:rPr>
              <a:t>TR</a:t>
            </a:r>
            <a:r>
              <a:rPr dirty="0" smtClean="0" sz="1000" spc="35">
                <a:latin typeface="Cambria Math"/>
                <a:cs typeface="Cambria Math"/>
              </a:rPr>
              <a:t>I</a:t>
            </a:r>
            <a:r>
              <a:rPr dirty="0" smtClean="0" sz="1000" spc="65">
                <a:latin typeface="Cambria Math"/>
                <a:cs typeface="Cambria Math"/>
              </a:rPr>
              <a:t>G</a:t>
            </a:r>
            <a:r>
              <a:rPr dirty="0" smtClean="0" sz="1000" spc="65">
                <a:latin typeface="Cambria Math"/>
                <a:cs typeface="Cambria Math"/>
              </a:rPr>
              <a:t> </a:t>
            </a:r>
            <a:r>
              <a:rPr dirty="0" smtClean="0" sz="1000" spc="-7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15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GK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5656" y="3328034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6858" y="3415410"/>
            <a:ext cx="1123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G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40028" y="3336671"/>
            <a:ext cx="880872" cy="0"/>
          </a:xfrm>
          <a:custGeom>
            <a:avLst/>
            <a:gdLst/>
            <a:ahLst/>
            <a:cxnLst/>
            <a:rect l="l" t="t" r="r" b="b"/>
            <a:pathLst>
              <a:path w="880872" h="0">
                <a:moveTo>
                  <a:pt x="0" y="0"/>
                </a:moveTo>
                <a:lnTo>
                  <a:pt x="8808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58442" y="3209163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39798" y="3073527"/>
            <a:ext cx="8655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15057" y="3328034"/>
            <a:ext cx="5143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5.6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52498" y="3336671"/>
            <a:ext cx="836980" cy="0"/>
          </a:xfrm>
          <a:custGeom>
            <a:avLst/>
            <a:gdLst/>
            <a:ahLst/>
            <a:cxnLst/>
            <a:rect l="l" t="t" r="r" b="b"/>
            <a:pathLst>
              <a:path w="836980" h="0">
                <a:moveTo>
                  <a:pt x="0" y="0"/>
                </a:moveTo>
                <a:lnTo>
                  <a:pt x="8369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27147" y="3209163"/>
            <a:ext cx="7524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4500" y="3681603"/>
            <a:ext cx="36131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8852" y="3545966"/>
            <a:ext cx="68580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A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AK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0500" y="3800475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71752" y="3887851"/>
            <a:ext cx="1143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A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41552" y="3809110"/>
            <a:ext cx="669035" cy="0"/>
          </a:xfrm>
          <a:custGeom>
            <a:avLst/>
            <a:gdLst/>
            <a:ahLst/>
            <a:cxnLst/>
            <a:rect l="l" t="t" r="r" b="b"/>
            <a:pathLst>
              <a:path w="669035" h="0">
                <a:moveTo>
                  <a:pt x="0" y="0"/>
                </a:moveTo>
                <a:lnTo>
                  <a:pt x="66903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546605" y="3681603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29485" y="3545966"/>
            <a:ext cx="9626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19045" y="3800475"/>
            <a:ext cx="3848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42185" y="3809110"/>
            <a:ext cx="936040" cy="0"/>
          </a:xfrm>
          <a:custGeom>
            <a:avLst/>
            <a:gdLst/>
            <a:ahLst/>
            <a:cxnLst/>
            <a:rect l="l" t="t" r="r" b="b"/>
            <a:pathLst>
              <a:path w="936040" h="0">
                <a:moveTo>
                  <a:pt x="0" y="0"/>
                </a:moveTo>
                <a:lnTo>
                  <a:pt x="93604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714370" y="3681603"/>
            <a:ext cx="8020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448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4500" y="4448205"/>
            <a:ext cx="6884670" cy="2708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7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latin typeface="Times New Roman"/>
                <a:cs typeface="Times New Roman"/>
              </a:rPr>
              <a:t>4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Show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4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9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180</a:t>
            </a:r>
            <a:r>
              <a:rPr dirty="0" smtClean="0" sz="1400" spc="-15">
                <a:latin typeface="Cambria Math"/>
                <a:cs typeface="Cambria Math"/>
              </a:rPr>
              <a:t>°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45</a:t>
            </a:r>
            <a:r>
              <a:rPr dirty="0" smtClean="0" sz="1400" spc="-15">
                <a:latin typeface="Cambria Math"/>
                <a:cs typeface="Cambria Math"/>
              </a:rPr>
              <a:t>°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90°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0">
                <a:latin typeface="Times New Roman"/>
                <a:cs typeface="Times New Roman"/>
              </a:rPr>
              <a:t> 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algn="ctr" marR="65595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2700" marR="4145915">
              <a:lnSpc>
                <a:spcPts val="2650"/>
              </a:lnSpc>
              <a:spcBef>
                <a:spcPts val="204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2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acr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no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ac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SCR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sa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as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3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500" y="8179054"/>
            <a:ext cx="9677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6363" y="3831335"/>
            <a:ext cx="2319528" cy="2159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322064" y="8074152"/>
            <a:ext cx="2176272" cy="1655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688079" y="3762755"/>
            <a:ext cx="3232404" cy="22311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42468"/>
            <a:ext cx="6882130" cy="3380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11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4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ac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and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5"/>
              </a:spcBef>
            </a:pPr>
            <a:endParaRPr sz="750"/>
          </a:p>
          <a:p>
            <a:pPr algn="just" marL="239395" marR="13970" indent="-227329">
              <a:lnSpc>
                <a:spcPct val="110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ue.</a:t>
            </a:r>
            <a:endParaRPr sz="1400">
              <a:latin typeface="Times New Roman"/>
              <a:cs typeface="Times New Roman"/>
            </a:endParaRPr>
          </a:p>
          <a:p>
            <a:pPr lvl="1" marL="469900" indent="-229235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4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 di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iac,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pul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d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1" marL="469900" marR="15240" indent="-229235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ac</a:t>
            </a:r>
            <a:r>
              <a:rPr dirty="0" smtClean="0" sz="1400" spc="95" i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endParaRPr sz="1400">
              <a:latin typeface="Times New Roman"/>
              <a:cs typeface="Times New Roman"/>
            </a:endParaRPr>
          </a:p>
          <a:p>
            <a:pPr algn="just" marL="239395" marR="17145" indent="-227329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nce</a:t>
            </a:r>
            <a:r>
              <a:rPr dirty="0" smtClean="0" sz="1400" spc="8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inals,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ng.</a:t>
            </a:r>
            <a:endParaRPr sz="1400">
              <a:latin typeface="Times New Roman"/>
              <a:cs typeface="Times New Roman"/>
            </a:endParaRPr>
          </a:p>
          <a:p>
            <a:pPr algn="just" marL="239395" marR="14604" indent="-227329">
              <a:lnSpc>
                <a:spcPts val="1839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ppli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ns:</a:t>
            </a:r>
            <a:r>
              <a:rPr dirty="0" smtClean="0" sz="1400" spc="1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5958204"/>
            <a:ext cx="3163570" cy="517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223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: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dia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11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5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on-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ntr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ed 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witch (S</a:t>
            </a:r>
            <a:r>
              <a:rPr dirty="0" smtClean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52569" y="5958204"/>
            <a:ext cx="16319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12: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6585077"/>
            <a:ext cx="6886575" cy="1635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(SC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2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SCS,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3,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indent="-227329">
              <a:lnSpc>
                <a:spcPct val="100000"/>
              </a:lnSpc>
              <a:spcBef>
                <a:spcPts val="17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ppli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ns:</a:t>
            </a:r>
            <a:r>
              <a:rPr dirty="0" smtClean="0" sz="1400" spc="-3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SCS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SCS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v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algn="just" marL="239395" marR="13335">
              <a:lnSpc>
                <a:spcPct val="1100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;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li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ed</a:t>
            </a:r>
            <a:r>
              <a:rPr dirty="0" smtClean="0" sz="1400" spc="7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gs.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SCS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0">
                <a:latin typeface="Times New Roman"/>
                <a:cs typeface="Times New Roman"/>
              </a:rPr>
              <a:t> su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904" y="8890711"/>
            <a:ext cx="32448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3 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silicon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ontroll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swi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(SCS).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74820" y="2673095"/>
            <a:ext cx="2772155" cy="2302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42468"/>
            <a:ext cx="6885940" cy="2440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11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6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junc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 Tra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or (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JT)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uniju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7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JT</a:t>
            </a:r>
            <a:r>
              <a:rPr dirty="0" smtClean="0" sz="1400" spc="5" b="1">
                <a:latin typeface="Times New Roman"/>
                <a:cs typeface="Times New Roman"/>
              </a:rPr>
              <a:t>)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8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14,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hre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pn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tic.</a:t>
            </a:r>
            <a:endParaRPr sz="1400">
              <a:latin typeface="Times New Roman"/>
              <a:cs typeface="Times New Roman"/>
            </a:endParaRPr>
          </a:p>
          <a:p>
            <a:pPr lvl="1" marL="469900" marR="12700" indent="-229235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4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239395" marR="14604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JF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bol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5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BJT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F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239395" marR="17780" indent="-227329">
              <a:lnSpc>
                <a:spcPct val="10930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us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ul </a:t>
            </a:r>
            <a:r>
              <a:rPr dirty="0" smtClean="0" sz="1400" spc="-15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ris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670427"/>
            <a:ext cx="306641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1</a:t>
            </a:r>
            <a:r>
              <a:rPr dirty="0" smtClean="0" sz="1200" spc="0">
                <a:latin typeface="Times New Roman"/>
                <a:cs typeface="Times New Roman"/>
              </a:rPr>
              <a:t>4: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unijun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nsistor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10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973954"/>
            <a:ext cx="6885305" cy="4654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Stan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off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io: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60">
                <a:latin typeface="Cambria Math"/>
                <a:cs typeface="Cambria Math"/>
              </a:rPr>
              <a:t>B</a:t>
            </a:r>
            <a:r>
              <a:rPr dirty="0" smtClean="0" baseline="-16666" sz="1500" spc="135">
                <a:latin typeface="Cambria Math"/>
                <a:cs typeface="Cambria Math"/>
              </a:rPr>
              <a:t>1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off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204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reek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5" i="1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1029" y="5507609"/>
            <a:ext cx="10915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𝜼=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𝒓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-22">
                <a:latin typeface="Cambria Math"/>
                <a:cs typeface="Cambria Math"/>
              </a:rPr>
              <a:t>𝐁�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𝒓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-22">
                <a:latin typeface="Cambria Math"/>
                <a:cs typeface="Cambria Math"/>
              </a:rPr>
              <a:t>𝐁�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1336" y="5507609"/>
            <a:ext cx="11652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1–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5718012"/>
            <a:ext cx="6885940" cy="1917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39395" marR="12700">
              <a:lnSpc>
                <a:spcPct val="112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60">
                <a:latin typeface="Cambria Math"/>
                <a:cs typeface="Cambria Math"/>
              </a:rPr>
              <a:t>B1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1,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60">
                <a:latin typeface="Cambria Math"/>
                <a:cs typeface="Cambria Math"/>
              </a:rPr>
              <a:t>B2</a:t>
            </a:r>
            <a:r>
              <a:rPr dirty="0" smtClean="0" baseline="-16666" sz="1500" spc="60">
                <a:latin typeface="Cambria Math"/>
                <a:cs typeface="Cambria Math"/>
              </a:rPr>
              <a:t> 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60">
                <a:latin typeface="Cambria Math"/>
                <a:cs typeface="Cambria Math"/>
              </a:rPr>
              <a:t>B1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60">
                <a:latin typeface="Cambria Math"/>
                <a:cs typeface="Cambria Math"/>
              </a:rPr>
              <a:t>B2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5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2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an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just" marL="239395" marR="4883150">
              <a:lnSpc>
                <a:spcPct val="100000"/>
              </a:lnSpc>
              <a:spcBef>
                <a:spcPts val="215"/>
              </a:spcBef>
            </a:pPr>
            <a:r>
              <a:rPr dirty="0" smtClean="0" sz="140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172">
                <a:latin typeface="Cambria Math"/>
                <a:cs typeface="Cambria Math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60">
                <a:latin typeface="Cambria Math"/>
                <a:cs typeface="Cambria Math"/>
              </a:rPr>
              <a:t>B1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60">
                <a:latin typeface="Cambria Math"/>
                <a:cs typeface="Cambria Math"/>
              </a:rPr>
              <a:t>B2</a:t>
            </a:r>
            <a:endParaRPr baseline="-16666" sz="1500">
              <a:latin typeface="Cambria Math"/>
              <a:cs typeface="Cambria Math"/>
            </a:endParaRPr>
          </a:p>
          <a:p>
            <a:pPr marL="239395" marR="21590" indent="-227329">
              <a:lnSpc>
                <a:spcPct val="110000"/>
              </a:lnSpc>
              <a:spcBef>
                <a:spcPts val="1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2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21590" indent="-227329">
              <a:lnSpc>
                <a:spcPct val="110900"/>
              </a:lnSpc>
              <a:spcBef>
                <a:spcPts val="2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3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1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e)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576" y="7699502"/>
            <a:ext cx="3704590" cy="5149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9098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𝐏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𝜼𝑽</a:t>
            </a:r>
            <a:r>
              <a:rPr dirty="0" smtClean="0" baseline="-16666" sz="1500" spc="-22">
                <a:latin typeface="Cambria Math"/>
                <a:cs typeface="Cambria Math"/>
              </a:rPr>
              <a:t>𝐁�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7">
                <a:latin typeface="Cambria Math"/>
                <a:cs typeface="Cambria Math"/>
              </a:rPr>
              <a:t>𝒑�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33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𝑝�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bar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19980" y="7699502"/>
            <a:ext cx="11652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8284778"/>
            <a:ext cx="6885305" cy="857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14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 </a:t>
            </a:r>
            <a:r>
              <a:rPr dirty="0" smtClean="0" sz="1400" spc="-10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10" b="1">
                <a:latin typeface="Times New Roman"/>
                <a:cs typeface="Times New Roman"/>
              </a:rPr>
              <a:t>1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: </a:t>
            </a:r>
            <a:r>
              <a:rPr dirty="0" smtClean="0" sz="1400" spc="-10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point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330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𝑝�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0.6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3047" y="1118616"/>
            <a:ext cx="1877568" cy="2770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586227" y="5963411"/>
            <a:ext cx="4451604" cy="3779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9394"/>
            <a:ext cx="6885940" cy="716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39395" marR="12700" indent="-227329">
              <a:lnSpc>
                <a:spcPct val="1101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JT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14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14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d</a:t>
            </a:r>
            <a:r>
              <a:rPr dirty="0" smtClean="0" sz="1400" spc="14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15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ger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ice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 a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li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ns</a:t>
            </a:r>
            <a:r>
              <a:rPr dirty="0" smtClean="0" sz="1400" spc="-2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2258821"/>
            <a:ext cx="23526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15: 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ill</a:t>
            </a:r>
            <a:r>
              <a:rPr dirty="0" smtClean="0" sz="1200" spc="-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826017"/>
            <a:ext cx="6885940" cy="2155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39395" marR="12700" indent="-227329">
              <a:lnSpc>
                <a:spcPct val="1116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𝐶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0">
                <a:latin typeface="Times New Roman"/>
                <a:cs typeface="Times New Roman"/>
              </a:rPr>
              <a:t> 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179">
                <a:latin typeface="Cambria Math"/>
                <a:cs typeface="Cambria Math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5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decr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kly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3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𝑟</a:t>
            </a:r>
            <a:r>
              <a:rPr dirty="0" smtClean="0" sz="1400" spc="-5">
                <a:latin typeface="Cambria Math"/>
                <a:cs typeface="Cambria Math"/>
              </a:rPr>
              <a:t>´</a:t>
            </a:r>
            <a:r>
              <a:rPr dirty="0" smtClean="0" baseline="-16666" sz="1500" spc="172">
                <a:latin typeface="Cambria Math"/>
                <a:cs typeface="Cambria Math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97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decr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-poi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195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ag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shown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3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p).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or,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cr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97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0">
                <a:latin typeface="Times New Roman"/>
                <a:cs typeface="Times New Roman"/>
              </a:rPr>
              <a:t> 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ram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7760014"/>
            <a:ext cx="1793239" cy="417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8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forms</a:t>
            </a:r>
            <a:r>
              <a:rPr dirty="0" smtClean="0" sz="1200" spc="0">
                <a:latin typeface="Times New Roman"/>
                <a:cs typeface="Times New Roman"/>
              </a:rPr>
              <a:t> 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</a:t>
            </a:r>
            <a:r>
              <a:rPr dirty="0" smtClean="0" sz="1200" spc="-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73140" y="4878323"/>
            <a:ext cx="1260347" cy="2555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19607"/>
            <a:ext cx="6887845" cy="52571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397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 i="1">
                <a:latin typeface="Times New Roman"/>
                <a:cs typeface="Times New Roman"/>
              </a:rPr>
              <a:t>Co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7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7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1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-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6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and</a:t>
            </a:r>
            <a:r>
              <a:rPr dirty="0" smtClean="0" sz="1400" spc="7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ff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3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15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off.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endParaRPr sz="1400">
              <a:latin typeface="Times New Roman"/>
              <a:cs typeface="Times New Roman"/>
            </a:endParaRPr>
          </a:p>
          <a:p>
            <a:pPr algn="just" marL="239395" marR="17145">
              <a:lnSpc>
                <a:spcPct val="100000"/>
              </a:lnSpc>
              <a:spcBef>
                <a:spcPts val="204"/>
              </a:spcBef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79">
                <a:latin typeface="Cambria Math"/>
                <a:cs typeface="Cambria Math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To</a:t>
            </a:r>
            <a:r>
              <a:rPr dirty="0" smtClean="0" sz="1400" spc="4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10" i="1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just" marL="239395" marR="668020">
              <a:lnSpc>
                <a:spcPct val="100000"/>
              </a:lnSpc>
              <a:spcBef>
                <a:spcPts val="204"/>
              </a:spcBef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gr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79">
                <a:latin typeface="Cambria Math"/>
                <a:cs typeface="Cambria Math"/>
              </a:rPr>
              <a:t>P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12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ndi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2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tur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R="10160">
              <a:lnSpc>
                <a:spcPct val="100000"/>
              </a:lnSpc>
              <a:spcBef>
                <a:spcPts val="225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&gt;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79">
                <a:latin typeface="Cambria Math"/>
                <a:cs typeface="Cambria Math"/>
              </a:rPr>
              <a:t>P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  <a:p>
            <a:pPr algn="just" marL="239395" marR="6497955">
              <a:lnSpc>
                <a:spcPct val="100000"/>
              </a:lnSpc>
              <a:spcBef>
                <a:spcPts val="155"/>
              </a:spcBef>
            </a:pPr>
            <a:r>
              <a:rPr dirty="0" smtClean="0" sz="1400" spc="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algn="ctr" marR="10795">
              <a:lnSpc>
                <a:spcPct val="100000"/>
              </a:lnSpc>
              <a:spcBef>
                <a:spcPts val="215"/>
              </a:spcBef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&lt;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202">
                <a:latin typeface="Cambria Math"/>
                <a:cs typeface="Cambria Math"/>
              </a:rPr>
              <a:t>P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42"/>
              </a:spcBef>
            </a:pPr>
            <a:endParaRPr sz="750"/>
          </a:p>
          <a:p>
            <a:pPr algn="just" marL="239395" marR="12700">
              <a:lnSpc>
                <a:spcPct val="112100"/>
              </a:lnSpc>
            </a:pPr>
            <a:r>
              <a:rPr dirty="0" smtClean="0" sz="1400" i="1">
                <a:latin typeface="Times New Roman"/>
                <a:cs typeface="Times New Roman"/>
              </a:rPr>
              <a:t>To</a:t>
            </a:r>
            <a:r>
              <a:rPr dirty="0" smtClean="0" sz="1400" spc="-4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ure</a:t>
            </a:r>
            <a:r>
              <a:rPr dirty="0" smtClean="0" sz="1400" spc="-6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5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ff</a:t>
            </a:r>
            <a:r>
              <a:rPr dirty="0" smtClean="0" sz="1400" spc="-6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ley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nt,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(at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elow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95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95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 tur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off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R="10160">
              <a:lnSpc>
                <a:spcPct val="100000"/>
              </a:lnSpc>
              <a:spcBef>
                <a:spcPts val="24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V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&lt;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95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  <a:p>
            <a:pPr algn="just" marL="239395" marR="6497955">
              <a:lnSpc>
                <a:spcPct val="100000"/>
              </a:lnSpc>
              <a:spcBef>
                <a:spcPts val="16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algn="ctr" marR="9525">
              <a:lnSpc>
                <a:spcPct val="100000"/>
              </a:lnSpc>
              <a:spcBef>
                <a:spcPts val="200"/>
              </a:spcBef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&gt;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195">
                <a:latin typeface="Cambria Math"/>
                <a:cs typeface="Cambria Math"/>
              </a:rPr>
              <a:t>V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V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950"/>
              </a:lnSpc>
              <a:spcBef>
                <a:spcPts val="33"/>
              </a:spcBef>
            </a:pPr>
            <a:endParaRPr sz="950"/>
          </a:p>
          <a:p>
            <a:pPr algn="just" marL="239395" marR="1730375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There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 tur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1"/>
              </a:spcBef>
            </a:pPr>
            <a:endParaRPr sz="1000"/>
          </a:p>
          <a:p>
            <a:pPr algn="ctr" marR="9525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202">
                <a:latin typeface="Cambria Math"/>
                <a:cs typeface="Cambria Math"/>
              </a:rPr>
              <a:t>P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&gt;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&gt;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195">
                <a:latin typeface="Cambria Math"/>
                <a:cs typeface="Cambria Math"/>
              </a:rPr>
              <a:t>V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V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42"/>
              </a:spcBef>
            </a:pPr>
            <a:endParaRPr sz="750"/>
          </a:p>
          <a:p>
            <a:pPr algn="just" marL="12700" marR="15240">
              <a:lnSpc>
                <a:spcPct val="1121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</a:t>
            </a:r>
            <a:r>
              <a:rPr dirty="0" smtClean="0" sz="1400" spc="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3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𝜂=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0.5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V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0">
                <a:latin typeface="Cambria Math"/>
                <a:cs typeface="Cambria Math"/>
              </a:rPr>
              <a:t> 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V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25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8"/>
              </a:spcBef>
            </a:pPr>
            <a:endParaRPr sz="1000"/>
          </a:p>
          <a:p>
            <a:pPr algn="r" marR="82486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</a:t>
            </a:r>
            <a:r>
              <a:rPr dirty="0" smtClean="0" sz="1200" spc="15">
                <a:latin typeface="Times New Roman"/>
                <a:cs typeface="Times New Roman"/>
              </a:rPr>
              <a:t>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algn="just" marL="12700" marR="6250305">
              <a:lnSpc>
                <a:spcPct val="100000"/>
              </a:lnSpc>
              <a:spcBef>
                <a:spcPts val="145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02330" y="6026784"/>
            <a:ext cx="655319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889630" y="5763640"/>
            <a:ext cx="1986280" cy="360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baseline="-41666" sz="2100" spc="0">
                <a:latin typeface="Cambria Math"/>
                <a:cs typeface="Cambria Math"/>
              </a:rPr>
              <a:t>&gt;</a:t>
            </a:r>
            <a:r>
              <a:rPr dirty="0" smtClean="0" baseline="-41666" sz="2100" spc="120">
                <a:latin typeface="Cambria Math"/>
                <a:cs typeface="Cambria Math"/>
              </a:rPr>
              <a:t> </a:t>
            </a:r>
            <a:r>
              <a:rPr dirty="0" smtClean="0" baseline="-41666" sz="2100" spc="0">
                <a:latin typeface="Cambria Math"/>
                <a:cs typeface="Cambria Math"/>
              </a:rPr>
              <a:t>𝑅&gt;</a:t>
            </a:r>
            <a:r>
              <a:rPr dirty="0" smtClean="0" baseline="-41666" sz="2100" spc="12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V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10177" y="6026784"/>
            <a:ext cx="661415" cy="0"/>
          </a:xfrm>
          <a:custGeom>
            <a:avLst/>
            <a:gdLst/>
            <a:ahLst/>
            <a:cxnLst/>
            <a:rect l="l" t="t" r="r" b="b"/>
            <a:pathLst>
              <a:path w="661415" h="0">
                <a:moveTo>
                  <a:pt x="0" y="0"/>
                </a:moveTo>
                <a:lnTo>
                  <a:pt x="66141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699130" y="6018148"/>
            <a:ext cx="925830" cy="541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9539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P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4803" y="5986653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11830" y="6598285"/>
            <a:ext cx="899159" cy="0"/>
          </a:xfrm>
          <a:custGeom>
            <a:avLst/>
            <a:gdLst/>
            <a:ahLst/>
            <a:cxnLst/>
            <a:rect l="l" t="t" r="r" b="b"/>
            <a:pathLst>
              <a:path w="899159" h="0">
                <a:moveTo>
                  <a:pt x="0" y="0"/>
                </a:moveTo>
                <a:lnTo>
                  <a:pt x="89915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249292" y="6018148"/>
            <a:ext cx="826769" cy="541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526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V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26207" y="6589648"/>
            <a:ext cx="19970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87805" algn="l"/>
              </a:tabLst>
            </a:pPr>
            <a:r>
              <a:rPr dirty="0" smtClean="0" sz="140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𝜇A	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47059" y="6470777"/>
            <a:ext cx="57848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&gt;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&gt;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61992" y="6598285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6924929"/>
            <a:ext cx="6885940" cy="2181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800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&gt;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&gt;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2.9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950"/>
              </a:lnSpc>
              <a:spcBef>
                <a:spcPts val="33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ee,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11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7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og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15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nijun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on 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an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 (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1"/>
              </a:spcBef>
            </a:pPr>
            <a:endParaRPr sz="750"/>
          </a:p>
          <a:p>
            <a:pPr algn="just"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gra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2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8,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ally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 ty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f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ered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ot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ke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str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ure.</a:t>
            </a:r>
            <a:endParaRPr sz="1400">
              <a:latin typeface="Times New Roman"/>
              <a:cs typeface="Times New Roman"/>
            </a:endParaRPr>
          </a:p>
          <a:p>
            <a:pPr algn="just" marL="239395" marR="13335" indent="-227329">
              <a:lnSpc>
                <a:spcPts val="1860"/>
              </a:lnSpc>
              <a:spcBef>
                <a:spcPts val="8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nly</a:t>
            </a:r>
            <a:r>
              <a:rPr dirty="0" smtClean="0" sz="1400" spc="9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si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ty</a:t>
            </a:r>
            <a:r>
              <a:rPr dirty="0" smtClean="0" sz="1400" spc="114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osci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4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6332" y="879347"/>
            <a:ext cx="2502408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19607"/>
            <a:ext cx="6882130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2700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si</a:t>
            </a:r>
            <a:r>
              <a:rPr dirty="0" smtClean="0" sz="1400" spc="-20" i="1">
                <a:latin typeface="Times New Roman"/>
                <a:cs typeface="Times New Roman"/>
              </a:rPr>
              <a:t>m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6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ex</a:t>
            </a:r>
            <a:r>
              <a:rPr dirty="0" smtClean="0" sz="1400" spc="-10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4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5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457066"/>
            <a:ext cx="6886575" cy="264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4526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18: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 unijunction 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nsistor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PU</a:t>
            </a:r>
            <a:r>
              <a:rPr dirty="0" smtClean="0" sz="1200" spc="-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algn="just" marL="239395" marR="14604" indent="-227329">
              <a:lnSpc>
                <a:spcPct val="11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ppli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m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l</a:t>
            </a:r>
            <a:r>
              <a:rPr dirty="0" smtClean="0" sz="1400" spc="0" i="1">
                <a:latin typeface="Times New Roman"/>
                <a:cs typeface="Times New Roman"/>
              </a:rPr>
              <a:t>ar</a:t>
            </a:r>
            <a:r>
              <a:rPr dirty="0" smtClean="0" sz="1400" spc="1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J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re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ces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T in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ne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ap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li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9 (a).</a:t>
            </a:r>
            <a:endParaRPr sz="1400">
              <a:latin typeface="Times New Roman"/>
              <a:cs typeface="Times New Roman"/>
            </a:endParaRPr>
          </a:p>
          <a:p>
            <a:pPr lvl="1" marL="469900" marR="14604" indent="-229235">
              <a:lnSpc>
                <a:spcPts val="1870"/>
              </a:lnSpc>
              <a:spcBef>
                <a:spcPts val="80"/>
              </a:spcBef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+9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0">
                <a:latin typeface="Times New Roman"/>
                <a:cs typeface="Times New Roman"/>
              </a:rPr>
              <a:t> 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97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69900" marR="12700">
              <a:lnSpc>
                <a:spcPts val="1860"/>
              </a:lnSpc>
              <a:spcBef>
                <a:spcPts val="20"/>
              </a:spcBef>
            </a:pPr>
            <a:r>
              <a:rPr dirty="0" smtClean="0" sz="140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ard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18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reaches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G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tur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6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469900" marR="13335">
              <a:lnSpc>
                <a:spcPts val="1860"/>
              </a:lnSpc>
              <a:spcBef>
                <a:spcPts val="20"/>
              </a:spcBef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97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4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baseline="-16666" sz="15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cle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3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15">
                <a:latin typeface="Times New Roman"/>
                <a:cs typeface="Times New Roman"/>
              </a:rPr>
              <a:t>1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1114" y="8822131"/>
            <a:ext cx="26295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11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19: PUT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 os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illator.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7659" y="6147815"/>
            <a:ext cx="7107935" cy="2663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2021-11-06T12:14:10Z</dcterms:created>
  <dcterms:modified xsi:type="dcterms:W3CDTF">2021-11-06T12:14:10Z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2020-05-09T00:00:00Z</vt:filetime>
  </property>
  <property fmtid="{D5CDD505-2E9C-101B-9397-08002B2CF9AE}" pid="3" name="LastSaved">
    <vt:filetime>2021-11-06T00:00:00Z</vt:filetime>
  </property>
</Properties>
</file>