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20966" y="9260027"/>
            <a:ext cx="121885" cy="18745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#</a:t>
            </a:fld>
            <a:endParaRPr sz="1100">
              <a:latin typeface="Calibri"/>
              <a:cs typeface="Calibri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image" Target="../media/image6.jpg"/><Relationship Id="rId4" Type="http://schemas.openxmlformats.org/officeDocument/2006/relationships/image" Target="../media/image7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Relationship Id="rId3" Type="http://schemas.openxmlformats.org/officeDocument/2006/relationships/image" Target="../media/image9.jpg"/><Relationship Id="rId4" Type="http://schemas.openxmlformats.org/officeDocument/2006/relationships/image" Target="../media/image10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Relationship Id="rId4" Type="http://schemas.openxmlformats.org/officeDocument/2006/relationships/image" Target="../media/image13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Relationship Id="rId3" Type="http://schemas.openxmlformats.org/officeDocument/2006/relationships/image" Target="../media/image19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0708" y="5804915"/>
            <a:ext cx="3139440" cy="22311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584447" y="5451347"/>
            <a:ext cx="3826763" cy="27355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42468"/>
            <a:ext cx="6887209" cy="52317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27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Lecture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1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: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Th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ors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9"/>
              </a:spcBef>
            </a:pPr>
            <a:endParaRPr sz="950"/>
          </a:p>
          <a:p>
            <a:pPr marL="239395" indent="-227329">
              <a:lnSpc>
                <a:spcPct val="10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7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0" b="1">
                <a:latin typeface="Times New Roman"/>
                <a:cs typeface="Times New Roman"/>
              </a:rPr>
              <a:t>yr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f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ur</a:t>
            </a:r>
            <a:r>
              <a:rPr dirty="0" smtClean="0" sz="1400" spc="-6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se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u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5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0" i="1">
                <a:latin typeface="Times New Roman"/>
                <a:cs typeface="Times New Roman"/>
              </a:rPr>
              <a:t>ay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rs</a:t>
            </a:r>
            <a:r>
              <a:rPr dirty="0" smtClean="0" sz="1400" spc="-4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5" i="1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algn="just" marL="239395" marR="14604" indent="-227329">
              <a:lnSpc>
                <a:spcPct val="110000"/>
              </a:lnSpc>
              <a:spcBef>
                <a:spcPts val="1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Thy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2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de,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(SCR),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iac,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on-c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tch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(SCS</a:t>
            </a:r>
            <a:r>
              <a:rPr dirty="0" smtClean="0" sz="1400" spc="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0">
                <a:latin typeface="Times New Roman"/>
                <a:cs typeface="Times New Roman"/>
              </a:rPr>
              <a:t> 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2286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Thy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is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15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ount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 di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otor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ste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11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1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The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u</a:t>
            </a:r>
            <a:r>
              <a:rPr dirty="0" smtClean="0" sz="1400" spc="10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-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y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r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iode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38"/>
              </a:spcBef>
            </a:pPr>
            <a:endParaRPr sz="750"/>
          </a:p>
          <a:p>
            <a:pPr marL="239395" marR="15875" indent="-227329">
              <a:lnSpc>
                <a:spcPct val="1102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ris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-la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ode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wit</a:t>
            </a:r>
            <a:r>
              <a:rPr dirty="0" smtClean="0" sz="1400" spc="0">
                <a:latin typeface="Times New Roman"/>
                <a:cs typeface="Times New Roman"/>
              </a:rPr>
              <a:t>h 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5" i="1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marL="239395" marR="19685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ode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bre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ov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469900" marR="22225" indent="-229235">
              <a:lnSpc>
                <a:spcPct val="110000"/>
              </a:lnSpc>
              <a:spcBef>
                <a:spcPts val="10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tch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ains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0">
                <a:latin typeface="Times New Roman"/>
                <a:cs typeface="Times New Roman"/>
              </a:rPr>
              <a:t> 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  <a:p>
            <a:pPr lvl="1" marL="469900" indent="-229235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until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ue.</a:t>
            </a:r>
            <a:endParaRPr sz="1400">
              <a:latin typeface="Times New Roman"/>
              <a:cs typeface="Times New Roman"/>
            </a:endParaRPr>
          </a:p>
          <a:p>
            <a:pPr marL="239395" marR="15875" indent="-227329">
              <a:lnSpc>
                <a:spcPts val="1860"/>
              </a:lnSpc>
              <a:spcBef>
                <a:spcPts val="8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Shoc</a:t>
            </a:r>
            <a:r>
              <a:rPr dirty="0" smtClean="0" sz="1400" spc="-25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ley</a:t>
            </a:r>
            <a:r>
              <a:rPr dirty="0" smtClean="0" sz="1400" spc="-45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yer</a:t>
            </a:r>
            <a:r>
              <a:rPr dirty="0" smtClean="0" sz="1400" spc="-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ode</a:t>
            </a:r>
            <a:r>
              <a:rPr dirty="0" smtClean="0" sz="1400" spc="-6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-1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no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oc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ley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S)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 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h</a:t>
            </a:r>
            <a:r>
              <a:rPr dirty="0" smtClean="0" sz="1400" spc="-10" b="1">
                <a:latin typeface="Times New Roman"/>
                <a:cs typeface="Times New Roman"/>
              </a:rPr>
              <a:t>y</a:t>
            </a:r>
            <a:r>
              <a:rPr dirty="0" smtClean="0" sz="1400" spc="0" b="1">
                <a:latin typeface="Times New Roman"/>
                <a:cs typeface="Times New Roman"/>
              </a:rPr>
              <a:t>ri</a:t>
            </a:r>
            <a:r>
              <a:rPr dirty="0" smtClean="0" sz="1400" spc="-10" b="1"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7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pn</a:t>
            </a:r>
            <a:r>
              <a:rPr dirty="0" smtClean="0" sz="1400" spc="5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p</a:t>
            </a:r>
            <a:r>
              <a:rPr dirty="0" smtClean="0" sz="1400" spc="6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17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2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-2.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Wingdings"/>
                <a:cs typeface="Wingdings"/>
              </a:rPr>
              <a:t></a:t>
            </a:r>
            <a:endParaRPr sz="1400">
              <a:latin typeface="Wingdings"/>
              <a:cs typeface="Wingding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8177530"/>
            <a:ext cx="6883400" cy="7626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50800">
              <a:lnSpc>
                <a:spcPct val="100000"/>
              </a:lnSpc>
              <a:tabLst>
                <a:tab pos="3378200" algn="l"/>
              </a:tabLst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1: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4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diode.	</a:t>
            </a:r>
            <a:r>
              <a:rPr dirty="0" smtClean="0" sz="1200" spc="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2: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A </a:t>
            </a:r>
            <a:r>
              <a:rPr dirty="0" smtClean="0" sz="1200" spc="10">
                <a:latin typeface="Times New Roman"/>
                <a:cs typeface="Times New Roman"/>
              </a:rPr>
              <a:t>4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5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diode 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quival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nt c</a:t>
            </a:r>
            <a:r>
              <a:rPr dirty="0" smtClean="0" sz="1200" spc="1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uit.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22"/>
              </a:spcBef>
            </a:pPr>
            <a:endParaRPr sz="750"/>
          </a:p>
          <a:p>
            <a:pPr marL="239395" marR="1270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 i="1">
                <a:latin typeface="Times New Roman"/>
                <a:cs typeface="Times New Roman"/>
              </a:rPr>
              <a:t>Fo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w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5" b="1" i="1"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latin typeface="Times New Roman"/>
                <a:cs typeface="Times New Roman"/>
              </a:rPr>
              <a:t>-B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e</a:t>
            </a:r>
            <a:r>
              <a:rPr dirty="0" smtClean="0" sz="1400" spc="-10" b="1" i="1">
                <a:latin typeface="Times New Roman"/>
                <a:cs typeface="Times New Roman"/>
              </a:rPr>
              <a:t>a</a:t>
            </a:r>
            <a:r>
              <a:rPr dirty="0" smtClean="0" sz="1400" spc="-10" b="1" i="1">
                <a:latin typeface="Times New Roman"/>
                <a:cs typeface="Times New Roman"/>
              </a:rPr>
              <a:t>k</a:t>
            </a:r>
            <a:r>
              <a:rPr dirty="0" smtClean="0" sz="1400" spc="0" b="1" i="1">
                <a:latin typeface="Times New Roman"/>
                <a:cs typeface="Times New Roman"/>
              </a:rPr>
              <a:t>ov</a:t>
            </a:r>
            <a:r>
              <a:rPr dirty="0" smtClean="0" sz="1400" spc="-15" b="1" i="1">
                <a:latin typeface="Times New Roman"/>
                <a:cs typeface="Times New Roman"/>
              </a:rPr>
              <a:t>e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35" b="1" i="1">
                <a:latin typeface="Times New Roman"/>
                <a:cs typeface="Times New Roman"/>
              </a:rPr>
              <a:t> </a:t>
            </a:r>
            <a:r>
              <a:rPr dirty="0" smtClean="0" sz="1400" spc="-25" b="1" i="1">
                <a:latin typeface="Times New Roman"/>
                <a:cs typeface="Times New Roman"/>
              </a:rPr>
              <a:t>V</a:t>
            </a:r>
            <a:r>
              <a:rPr dirty="0" smtClean="0" sz="1400" spc="0" b="1" i="1">
                <a:latin typeface="Times New Roman"/>
                <a:cs typeface="Times New Roman"/>
              </a:rPr>
              <a:t>olta</a:t>
            </a:r>
            <a:r>
              <a:rPr dirty="0" smtClean="0" sz="1400" spc="-10" b="1" i="1">
                <a:latin typeface="Times New Roman"/>
                <a:cs typeface="Times New Roman"/>
              </a:rPr>
              <a:t>g</a:t>
            </a:r>
            <a:r>
              <a:rPr dirty="0" smtClean="0" sz="1400" spc="10" b="1" i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seem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95827" y="1403603"/>
            <a:ext cx="4023360" cy="22326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855464" y="6315455"/>
            <a:ext cx="2581656" cy="1944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19607"/>
            <a:ext cx="6886575" cy="987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marR="14604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or</a:t>
            </a:r>
            <a:r>
              <a:rPr dirty="0" smtClean="0" sz="1400" spc="-15" i="1">
                <a:latin typeface="Times New Roman"/>
                <a:cs typeface="Times New Roman"/>
              </a:rPr>
              <a:t>w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10" i="1">
                <a:latin typeface="Times New Roman"/>
                <a:cs typeface="Times New Roman"/>
              </a:rPr>
              <a:t>d</a:t>
            </a:r>
            <a:r>
              <a:rPr dirty="0" smtClean="0" sz="1400" spc="-15" i="1">
                <a:latin typeface="Times New Roman"/>
                <a:cs typeface="Times New Roman"/>
              </a:rPr>
              <a:t>-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ck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g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g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n,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0">
                <a:latin typeface="Times New Roman"/>
                <a:cs typeface="Times New Roman"/>
              </a:rPr>
              <a:t> a very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(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f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te.</a:t>
            </a:r>
            <a:endParaRPr sz="1400">
              <a:latin typeface="Times New Roman"/>
              <a:cs typeface="Times New Roman"/>
            </a:endParaRPr>
          </a:p>
          <a:p>
            <a:pPr lvl="1" marL="469900" marR="12700" indent="-229235">
              <a:lnSpc>
                <a:spcPts val="1900"/>
              </a:lnSpc>
              <a:spcBef>
                <a:spcPts val="85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1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3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A</a:t>
            </a:r>
            <a:r>
              <a:rPr dirty="0" smtClean="0" baseline="-16666" sz="1500" spc="97">
                <a:latin typeface="Cambria Math"/>
                <a:cs typeface="Cambria Math"/>
              </a:rPr>
              <a:t>K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A</a:t>
            </a:r>
            <a:r>
              <a:rPr dirty="0" smtClean="0" baseline="-16666" sz="1500" spc="97">
                <a:latin typeface="Cambria Math"/>
                <a:cs typeface="Cambria Math"/>
              </a:rPr>
              <a:t>K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w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-bre</a:t>
            </a:r>
            <a:r>
              <a:rPr dirty="0" smtClean="0" sz="1400" spc="5" b="1">
                <a:latin typeface="Times New Roman"/>
                <a:cs typeface="Times New Roman"/>
              </a:rPr>
              <a:t>a</a:t>
            </a:r>
            <a:r>
              <a:rPr dirty="0" smtClean="0" sz="1400" spc="-30" b="1">
                <a:latin typeface="Times New Roman"/>
                <a:cs typeface="Times New Roman"/>
              </a:rPr>
              <a:t>k</a:t>
            </a:r>
            <a:r>
              <a:rPr dirty="0" smtClean="0" sz="1400" spc="0" b="1">
                <a:latin typeface="Times New Roman"/>
                <a:cs typeface="Times New Roman"/>
              </a:rPr>
              <a:t>over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v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l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g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latin typeface="Times New Roman"/>
                <a:cs typeface="Times New Roman"/>
              </a:rPr>
              <a:t>,</a:t>
            </a:r>
            <a:r>
              <a:rPr dirty="0" smtClean="0" sz="1400" spc="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𝑽</a:t>
            </a:r>
            <a:r>
              <a:rPr dirty="0" smtClean="0" baseline="-16666" sz="1500" spc="-22">
                <a:latin typeface="Cambria Math"/>
                <a:cs typeface="Cambria Math"/>
              </a:rPr>
              <a:t>𝐁</a:t>
            </a:r>
            <a:r>
              <a:rPr dirty="0" smtClean="0" baseline="-16666" sz="1500" spc="-7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-15">
                <a:latin typeface="Cambria Math"/>
                <a:cs typeface="Cambria Math"/>
              </a:rPr>
              <a:t>𝐅</a:t>
            </a:r>
            <a:r>
              <a:rPr dirty="0" smtClean="0" baseline="-16666" sz="1500" spc="89">
                <a:latin typeface="Cambria Math"/>
                <a:cs typeface="Cambria Math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2191766"/>
            <a:ext cx="319468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3: A </a:t>
            </a:r>
            <a:r>
              <a:rPr dirty="0" smtClean="0" sz="1200" spc="10">
                <a:latin typeface="Times New Roman"/>
                <a:cs typeface="Times New Roman"/>
              </a:rPr>
              <a:t>4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diode 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ristic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ur</a:t>
            </a:r>
            <a:r>
              <a:rPr dirty="0" smtClean="0" sz="1200" spc="5">
                <a:latin typeface="Times New Roman"/>
                <a:cs typeface="Times New Roman"/>
              </a:rPr>
              <a:t>v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3625245"/>
            <a:ext cx="6887845" cy="5612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marR="19685" indent="-227329">
              <a:lnSpc>
                <a:spcPct val="1107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 i="1">
                <a:latin typeface="Times New Roman"/>
                <a:cs typeface="Times New Roman"/>
              </a:rPr>
              <a:t>Ho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-10" b="1" i="1">
                <a:latin typeface="Times New Roman"/>
                <a:cs typeface="Times New Roman"/>
              </a:rPr>
              <a:t>d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g</a:t>
            </a:r>
            <a:r>
              <a:rPr dirty="0" smtClean="0" sz="1400" spc="8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Cu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re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95" b="1" i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𝑰</a:t>
            </a:r>
            <a:r>
              <a:rPr dirty="0" smtClean="0" baseline="-16666" sz="1500" spc="-15">
                <a:latin typeface="Cambria Math"/>
                <a:cs typeface="Cambria Math"/>
              </a:rPr>
              <a:t>𝐇</a:t>
            </a:r>
            <a:r>
              <a:rPr dirty="0" smtClean="0" sz="1400" spc="-10" b="1">
                <a:latin typeface="Times New Roman"/>
                <a:cs typeface="Times New Roman"/>
              </a:rPr>
              <a:t>):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low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)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5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18415" indent="-227329">
              <a:lnSpc>
                <a:spcPts val="1900"/>
              </a:lnSpc>
              <a:spcBef>
                <a:spcPts val="7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 i="1">
                <a:latin typeface="Times New Roman"/>
                <a:cs typeface="Times New Roman"/>
              </a:rPr>
              <a:t>Swi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chi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g</a:t>
            </a:r>
            <a:r>
              <a:rPr dirty="0" smtClean="0" sz="1400" spc="-3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C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re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25" b="1" i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𝑰</a:t>
            </a:r>
            <a:r>
              <a:rPr dirty="0" smtClean="0" baseline="-16666" sz="1500" spc="75">
                <a:latin typeface="Cambria Math"/>
                <a:cs typeface="Cambria Math"/>
              </a:rPr>
              <a:t>�</a:t>
            </a:r>
            <a:r>
              <a:rPr dirty="0" smtClean="0" sz="1400" spc="0" b="1">
                <a:latin typeface="Times New Roman"/>
                <a:cs typeface="Times New Roman"/>
              </a:rPr>
              <a:t>):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off)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2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𝑰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  <a:p>
            <a:pPr marL="239395">
              <a:lnSpc>
                <a:spcPct val="100000"/>
              </a:lnSpc>
              <a:spcBef>
                <a:spcPts val="90"/>
              </a:spcBef>
            </a:pPr>
            <a:r>
              <a:rPr dirty="0" smtClean="0" sz="140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less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87">
                <a:latin typeface="Cambria Math"/>
                <a:cs typeface="Cambria Math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33"/>
              </a:spcBef>
            </a:pPr>
            <a:endParaRPr sz="800"/>
          </a:p>
          <a:p>
            <a:pPr algn="just" marL="12700" marR="12700">
              <a:lnSpc>
                <a:spcPct val="1097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-90" b="1">
                <a:latin typeface="Times New Roman"/>
                <a:cs typeface="Times New Roman"/>
              </a:rPr>
              <a:t> </a:t>
            </a:r>
            <a:r>
              <a:rPr dirty="0" smtClean="0" sz="1400" spc="5" b="1">
                <a:latin typeface="Times New Roman"/>
                <a:cs typeface="Times New Roman"/>
              </a:rPr>
              <a:t>11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5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-9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cer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2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μ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in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for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2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8"/>
              </a:spcBef>
            </a:pPr>
            <a:endParaRPr sz="1000"/>
          </a:p>
          <a:p>
            <a:pPr algn="just" marL="12700" marR="2169795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 is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9">
                <a:latin typeface="Cambria Math"/>
                <a:cs typeface="Cambria Math"/>
              </a:rPr>
              <a:t>A</a:t>
            </a:r>
            <a:r>
              <a:rPr dirty="0" smtClean="0" baseline="-16666" sz="1500" spc="97">
                <a:latin typeface="Cambria Math"/>
                <a:cs typeface="Cambria Math"/>
              </a:rPr>
              <a:t>K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A</a:t>
            </a:r>
            <a:r>
              <a:rPr dirty="0" smtClean="0" baseline="-16666" sz="1500" spc="195">
                <a:latin typeface="Cambria Math"/>
                <a:cs typeface="Cambria Math"/>
              </a:rPr>
              <a:t>K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A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𝜇A</a:t>
            </a:r>
            <a:r>
              <a:rPr dirty="0" smtClean="0" sz="1400" spc="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700"/>
              </a:lnSpc>
              <a:spcBef>
                <a:spcPts val="43"/>
              </a:spcBef>
            </a:pPr>
            <a:endParaRPr sz="700"/>
          </a:p>
          <a:p>
            <a:pPr algn="just" marL="12700" marR="1587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10" b="1">
                <a:latin typeface="Times New Roman"/>
                <a:cs typeface="Times New Roman"/>
              </a:rPr>
              <a:t>1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5" b="1">
                <a:latin typeface="Times New Roman"/>
                <a:cs typeface="Times New Roman"/>
              </a:rPr>
              <a:t>2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3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-4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 marR="2737485">
              <a:lnSpc>
                <a:spcPct val="100000"/>
              </a:lnSpc>
              <a:spcBef>
                <a:spcPts val="20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B</a:t>
            </a:r>
            <a:r>
              <a:rPr dirty="0" smtClean="0" baseline="-16666" sz="1500" spc="97">
                <a:latin typeface="Cambria Math"/>
                <a:cs typeface="Cambria Math"/>
              </a:rPr>
              <a:t>R</a:t>
            </a:r>
            <a:r>
              <a:rPr dirty="0" smtClean="0" baseline="-16666" sz="1500" spc="-22">
                <a:latin typeface="Cambria Math"/>
                <a:cs typeface="Cambria Math"/>
              </a:rPr>
              <a:t>(</a:t>
            </a:r>
            <a:r>
              <a:rPr dirty="0" smtClean="0" baseline="-16666" sz="1500" spc="82">
                <a:latin typeface="Cambria Math"/>
                <a:cs typeface="Cambria Math"/>
              </a:rPr>
              <a:t>F</a:t>
            </a:r>
            <a:r>
              <a:rPr dirty="0" smtClean="0" baseline="-16666" sz="1500" spc="-7">
                <a:latin typeface="Cambria Math"/>
                <a:cs typeface="Cambria Math"/>
              </a:rPr>
              <a:t>)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baseline="-16666" sz="15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voltage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0.9 </a:t>
            </a:r>
            <a:r>
              <a:rPr dirty="0" smtClean="0" sz="1400" spc="-2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84"/>
              </a:spcBef>
            </a:pPr>
            <a:endParaRPr sz="1100"/>
          </a:p>
          <a:p>
            <a:pPr algn="ctr" marL="101663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11</a:t>
            </a:r>
            <a:r>
              <a:rPr dirty="0" smtClean="0" sz="1200" spc="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  <a:p>
            <a:pPr marL="12700" marR="3666490">
              <a:lnSpc>
                <a:spcPts val="1870"/>
              </a:lnSpc>
              <a:spcBef>
                <a:spcPts val="60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de,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202">
                <a:latin typeface="Cambria Math"/>
                <a:cs typeface="Cambria Math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0</a:t>
            </a:r>
            <a:r>
              <a:rPr dirty="0" smtClean="0" sz="1400" spc="-15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9.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ac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ss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2">
                <a:latin typeface="Cambria Math"/>
                <a:cs typeface="Cambria Math"/>
              </a:rPr>
              <a:t>S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6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"/>
              </a:spcBef>
            </a:pPr>
            <a:endParaRPr sz="950"/>
          </a:p>
          <a:p>
            <a:pPr algn="just" marL="12700" marR="373507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𝑅</a:t>
            </a:r>
            <a:r>
              <a:rPr dirty="0" smtClean="0" baseline="-34722" sz="1200" spc="135">
                <a:latin typeface="Cambria Math"/>
                <a:cs typeface="Cambria Math"/>
              </a:rPr>
              <a:t>S</a:t>
            </a:r>
            <a:r>
              <a:rPr dirty="0" smtClean="0" baseline="-34722" sz="1200" spc="135">
                <a:latin typeface="Cambria Math"/>
                <a:cs typeface="Cambria Math"/>
              </a:rPr>
              <a:t>  </a:t>
            </a:r>
            <a:r>
              <a:rPr dirty="0" smtClean="0" baseline="-34722" sz="1200" spc="-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82">
                <a:latin typeface="Cambria Math"/>
                <a:cs typeface="Cambria Math"/>
              </a:rPr>
              <a:t>IAS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A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− 0.9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19.1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  <a:p>
            <a:pPr algn="just" marL="12700" marR="5418455">
              <a:lnSpc>
                <a:spcPct val="100000"/>
              </a:lnSpc>
              <a:spcBef>
                <a:spcPts val="34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algn="just" marL="12700" marR="3799204">
              <a:lnSpc>
                <a:spcPct val="100000"/>
              </a:lnSpc>
              <a:spcBef>
                <a:spcPts val="200"/>
              </a:spcBef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A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18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𝑅</a:t>
            </a:r>
            <a:r>
              <a:rPr dirty="0" smtClean="0" baseline="-34722" sz="1200" spc="135">
                <a:latin typeface="Cambria Math"/>
                <a:cs typeface="Cambria Math"/>
              </a:rPr>
              <a:t>S</a:t>
            </a:r>
            <a:r>
              <a:rPr dirty="0" smtClean="0" baseline="-34722" sz="1200" spc="-120">
                <a:latin typeface="Cambria Math"/>
                <a:cs typeface="Cambria Math"/>
              </a:rPr>
              <a:t> 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82">
                <a:latin typeface="Cambria Math"/>
                <a:cs typeface="Cambria Math"/>
              </a:rPr>
              <a:t>S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19.1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1.0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19.1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950"/>
              </a:lnSpc>
              <a:spcBef>
                <a:spcPts val="42"/>
              </a:spcBef>
            </a:pPr>
            <a:endParaRPr sz="950"/>
          </a:p>
          <a:p>
            <a:pPr algn="just" marL="239395" marR="15875" indent="-227329">
              <a:lnSpc>
                <a:spcPct val="1102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pplic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2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0">
                <a:latin typeface="Times New Roman"/>
                <a:cs typeface="Times New Roman"/>
              </a:rPr>
              <a:t>(a)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re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2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sc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la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or.</a:t>
            </a:r>
            <a:r>
              <a:rPr dirty="0" smtClean="0" sz="1400" spc="3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4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br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de.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dly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de.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5695" y="1110996"/>
            <a:ext cx="6534911" cy="2159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705100" y="4515611"/>
            <a:ext cx="4704588" cy="41407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2267711" y="8628888"/>
            <a:ext cx="1057656" cy="10805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71576" y="417900"/>
            <a:ext cx="6655434" cy="7213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0800"/>
              </a:lnSpc>
            </a:pPr>
            <a:r>
              <a:rPr dirty="0" smtClean="0" sz="140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elow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ue.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ff</a:t>
            </a:r>
            <a:r>
              <a:rPr dirty="0" smtClean="0" sz="1400" spc="-7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te,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acro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𝐶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2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5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3216275"/>
            <a:ext cx="6883400" cy="13201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63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5: A </a:t>
            </a:r>
            <a:r>
              <a:rPr dirty="0" smtClean="0" sz="1200" spc="5">
                <a:latin typeface="Times New Roman"/>
                <a:cs typeface="Times New Roman"/>
              </a:rPr>
              <a:t>4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l</a:t>
            </a:r>
            <a:r>
              <a:rPr dirty="0" smtClean="0" sz="1200" spc="20">
                <a:latin typeface="Times New Roman"/>
                <a:cs typeface="Times New Roman"/>
              </a:rPr>
              <a:t>a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diode </a:t>
            </a:r>
            <a:r>
              <a:rPr dirty="0" smtClean="0" sz="1200" spc="-10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illator.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5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11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2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The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10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ntr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ed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ect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r (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41"/>
              </a:spcBef>
            </a:pPr>
            <a:endParaRPr sz="750"/>
          </a:p>
          <a:p>
            <a:pPr marL="239395" marR="1270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ifi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(SCR)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2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ger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y 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off 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reduc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55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er sour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-a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s)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1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7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6144133"/>
            <a:ext cx="330962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6: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silico</a:t>
            </a:r>
            <a:r>
              <a:rPr dirty="0" smtClean="0" sz="1200" spc="-5">
                <a:latin typeface="Times New Roman"/>
                <a:cs typeface="Times New Roman"/>
              </a:rPr>
              <a:t>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ontroll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re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tifi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r </a:t>
            </a:r>
            <a:r>
              <a:rPr dirty="0" smtClean="0" sz="1200" spc="-10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S</a:t>
            </a:r>
            <a:r>
              <a:rPr dirty="0" smtClean="0" sz="1200" spc="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R).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9012631"/>
            <a:ext cx="198945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7</a:t>
            </a:r>
            <a:r>
              <a:rPr dirty="0" smtClean="0" sz="1200" spc="0">
                <a:latin typeface="Times New Roman"/>
                <a:cs typeface="Times New Roman"/>
              </a:rPr>
              <a:t>:</a:t>
            </a:r>
            <a:r>
              <a:rPr dirty="0" smtClean="0" sz="1200" spc="10">
                <a:latin typeface="Times New Roman"/>
                <a:cs typeface="Times New Roman"/>
              </a:rPr>
              <a:t> </a:t>
            </a:r>
            <a:r>
              <a:rPr dirty="0" smtClean="0" sz="1200" spc="-15">
                <a:latin typeface="Times New Roman"/>
                <a:cs typeface="Times New Roman"/>
              </a:rPr>
              <a:t>L</a:t>
            </a:r>
            <a:r>
              <a:rPr dirty="0" smtClean="0" sz="1200" spc="0">
                <a:latin typeface="Times New Roman"/>
                <a:cs typeface="Times New Roman"/>
              </a:rPr>
              <a:t>ASCR </a:t>
            </a:r>
            <a:r>
              <a:rPr dirty="0" smtClean="0" sz="1200" spc="10">
                <a:latin typeface="Times New Roman"/>
                <a:cs typeface="Times New Roman"/>
              </a:rPr>
              <a:t>s</a:t>
            </a:r>
            <a:r>
              <a:rPr dirty="0" smtClean="0" sz="1200" spc="-25">
                <a:latin typeface="Times New Roman"/>
                <a:cs typeface="Times New Roman"/>
              </a:rPr>
              <a:t>y</a:t>
            </a:r>
            <a:r>
              <a:rPr dirty="0" smtClean="0" sz="1200" spc="10">
                <a:latin typeface="Times New Roman"/>
                <a:cs typeface="Times New Roman"/>
              </a:rPr>
              <a:t>m</a:t>
            </a:r>
            <a:r>
              <a:rPr dirty="0" smtClean="0" sz="1200" spc="0">
                <a:latin typeface="Times New Roman"/>
                <a:cs typeface="Times New Roman"/>
              </a:rPr>
              <a:t>bol.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86555" y="1799844"/>
            <a:ext cx="3735324" cy="26273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3483864" y="4890515"/>
            <a:ext cx="3945636" cy="2052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248155" y="7121652"/>
            <a:ext cx="5815584" cy="2590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442468"/>
            <a:ext cx="6885305" cy="26447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11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3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ppli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ns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2"/>
              </a:spcBef>
            </a:pPr>
            <a:endParaRPr sz="800"/>
          </a:p>
          <a:p>
            <a:pPr marL="239395" marR="12700" indent="-227329">
              <a:lnSpc>
                <a:spcPct val="1094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SCR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otor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ls,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4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-delay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ls,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15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800"/>
              </a:lnSpc>
              <a:spcBef>
                <a:spcPts val="4"/>
              </a:spcBef>
            </a:pPr>
            <a:endParaRPr sz="800"/>
          </a:p>
          <a:p>
            <a:pPr marL="12700" marR="12700">
              <a:lnSpc>
                <a:spcPct val="1107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15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10" b="1">
                <a:latin typeface="Times New Roman"/>
                <a:cs typeface="Times New Roman"/>
              </a:rPr>
              <a:t>1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5" b="1">
                <a:latin typeface="Times New Roman"/>
                <a:cs typeface="Times New Roman"/>
              </a:rPr>
              <a:t>3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150" b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ode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S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tar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clos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2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8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A</a:t>
            </a:r>
            <a:r>
              <a:rPr dirty="0" smtClean="0" baseline="-16666" sz="1500" spc="97">
                <a:latin typeface="Cambria Math"/>
                <a:cs typeface="Cambria Math"/>
              </a:rPr>
              <a:t>K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GK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.7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H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0">
                <a:latin typeface="Cambria Math"/>
                <a:cs typeface="Cambria Math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5"/>
              </a:spcBef>
            </a:pPr>
            <a:endParaRPr sz="65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algn="ctr" marL="103124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5">
                <a:latin typeface="Times New Roman"/>
                <a:cs typeface="Times New Roman"/>
              </a:rPr>
              <a:t>G</a:t>
            </a:r>
            <a:r>
              <a:rPr dirty="0" smtClean="0" sz="1200" spc="0">
                <a:latin typeface="Times New Roman"/>
                <a:cs typeface="Times New Roman"/>
              </a:rPr>
              <a:t>URE 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200"/>
              </a:lnSpc>
              <a:spcBef>
                <a:spcPts val="68"/>
              </a:spcBef>
            </a:pPr>
            <a:endParaRPr sz="1200"/>
          </a:p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3209163"/>
            <a:ext cx="36004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G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7328" y="3110103"/>
            <a:ext cx="899794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0">
                <a:latin typeface="Cambria Math"/>
                <a:cs typeface="Cambria Math"/>
              </a:rPr>
              <a:t>TR</a:t>
            </a:r>
            <a:r>
              <a:rPr dirty="0" smtClean="0" sz="1000" spc="35">
                <a:latin typeface="Cambria Math"/>
                <a:cs typeface="Cambria Math"/>
              </a:rPr>
              <a:t>I</a:t>
            </a:r>
            <a:r>
              <a:rPr dirty="0" smtClean="0" sz="1000" spc="65">
                <a:latin typeface="Cambria Math"/>
                <a:cs typeface="Cambria Math"/>
              </a:rPr>
              <a:t>G</a:t>
            </a:r>
            <a:r>
              <a:rPr dirty="0" smtClean="0" sz="1000" spc="65">
                <a:latin typeface="Cambria Math"/>
                <a:cs typeface="Cambria Math"/>
              </a:rPr>
              <a:t> </a:t>
            </a:r>
            <a:r>
              <a:rPr dirty="0" smtClean="0" sz="1000" spc="-7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−</a:t>
            </a:r>
            <a:r>
              <a:rPr dirty="0" smtClean="0" baseline="11904" sz="2100" spc="15">
                <a:latin typeface="Cambria Math"/>
                <a:cs typeface="Cambria Math"/>
              </a:rPr>
              <a:t> </a:t>
            </a:r>
            <a:r>
              <a:rPr dirty="0" smtClean="0" baseline="11904" sz="2100" spc="-292">
                <a:latin typeface="Cambria Math"/>
                <a:cs typeface="Cambria Math"/>
              </a:rPr>
              <a:t>�</a:t>
            </a:r>
            <a:r>
              <a:rPr dirty="0" smtClean="0" sz="1000" spc="65">
                <a:latin typeface="Cambria Math"/>
                <a:cs typeface="Cambria Math"/>
              </a:rPr>
              <a:t>GK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65656" y="3328034"/>
            <a:ext cx="1390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76858" y="3415410"/>
            <a:ext cx="11239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65">
                <a:latin typeface="Cambria Math"/>
                <a:cs typeface="Cambria Math"/>
              </a:rPr>
              <a:t>G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840028" y="3336671"/>
            <a:ext cx="880872" cy="0"/>
          </a:xfrm>
          <a:custGeom>
            <a:avLst/>
            <a:gdLst/>
            <a:ahLst/>
            <a:cxnLst/>
            <a:rect l="l" t="t" r="r" b="b"/>
            <a:pathLst>
              <a:path w="880872" h="0">
                <a:moveTo>
                  <a:pt x="0" y="0"/>
                </a:moveTo>
                <a:lnTo>
                  <a:pt x="88087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758442" y="3209163"/>
            <a:ext cx="1587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39798" y="3073527"/>
            <a:ext cx="86550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3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Cambria Math"/>
                <a:cs typeface="Cambria Math"/>
              </a:rPr>
              <a:t>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115057" y="3328034"/>
            <a:ext cx="5143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5.6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952498" y="3336671"/>
            <a:ext cx="836980" cy="0"/>
          </a:xfrm>
          <a:custGeom>
            <a:avLst/>
            <a:gdLst/>
            <a:ahLst/>
            <a:cxnLst/>
            <a:rect l="l" t="t" r="r" b="b"/>
            <a:pathLst>
              <a:path w="836980" h="0">
                <a:moveTo>
                  <a:pt x="0" y="0"/>
                </a:moveTo>
                <a:lnTo>
                  <a:pt x="83698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827147" y="3209163"/>
            <a:ext cx="7524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4500" y="3681603"/>
            <a:ext cx="36131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A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28852" y="3545966"/>
            <a:ext cx="68580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A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AK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60500" y="3800475"/>
            <a:ext cx="1390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71752" y="3887851"/>
            <a:ext cx="11430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65">
                <a:latin typeface="Cambria Math"/>
                <a:cs typeface="Cambria Math"/>
              </a:rPr>
              <a:t>A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841552" y="3809110"/>
            <a:ext cx="669035" cy="0"/>
          </a:xfrm>
          <a:custGeom>
            <a:avLst/>
            <a:gdLst/>
            <a:ahLst/>
            <a:cxnLst/>
            <a:rect l="l" t="t" r="r" b="b"/>
            <a:pathLst>
              <a:path w="669035" h="0">
                <a:moveTo>
                  <a:pt x="0" y="0"/>
                </a:moveTo>
                <a:lnTo>
                  <a:pt x="66903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546605" y="3681603"/>
            <a:ext cx="1587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729485" y="3545966"/>
            <a:ext cx="96266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15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0.2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019045" y="3800475"/>
            <a:ext cx="38481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33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742185" y="3809110"/>
            <a:ext cx="936040" cy="0"/>
          </a:xfrm>
          <a:custGeom>
            <a:avLst/>
            <a:gdLst/>
            <a:ahLst/>
            <a:cxnLst/>
            <a:rect l="l" t="t" r="r" b="b"/>
            <a:pathLst>
              <a:path w="936040" h="0">
                <a:moveTo>
                  <a:pt x="0" y="0"/>
                </a:moveTo>
                <a:lnTo>
                  <a:pt x="93604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714370" y="3681603"/>
            <a:ext cx="80200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448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44500" y="4448205"/>
            <a:ext cx="6884670" cy="27082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07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-10" b="1">
                <a:latin typeface="Times New Roman"/>
                <a:cs typeface="Times New Roman"/>
              </a:rPr>
              <a:t>4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Show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SCR</a:t>
            </a:r>
            <a:r>
              <a:rPr dirty="0" smtClean="0" sz="1400" spc="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4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9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ode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d)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180</a:t>
            </a:r>
            <a:r>
              <a:rPr dirty="0" smtClean="0" sz="1400" spc="-15">
                <a:latin typeface="Cambria Math"/>
                <a:cs typeface="Cambria Math"/>
              </a:rPr>
              <a:t>°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45</a:t>
            </a:r>
            <a:r>
              <a:rPr dirty="0" smtClean="0" sz="1400" spc="-15">
                <a:latin typeface="Cambria Math"/>
                <a:cs typeface="Cambria Math"/>
              </a:rPr>
              <a:t>°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90°</a:t>
            </a:r>
            <a:r>
              <a:rPr dirty="0" smtClean="0" sz="1400" spc="1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0">
                <a:latin typeface="Times New Roman"/>
                <a:cs typeface="Times New Roman"/>
              </a:rPr>
              <a:t> 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3"/>
              </a:spcBef>
            </a:pPr>
            <a:endParaRPr sz="950"/>
          </a:p>
          <a:p>
            <a:pPr algn="ctr" marR="65595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  <a:p>
            <a:pPr marL="12700" marR="4145915">
              <a:lnSpc>
                <a:spcPts val="2650"/>
              </a:lnSpc>
              <a:spcBef>
                <a:spcPts val="204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0">
                <a:latin typeface="Times New Roman"/>
                <a:cs typeface="Times New Roman"/>
              </a:rPr>
              <a:t> the </a:t>
            </a:r>
            <a:r>
              <a:rPr dirty="0" smtClean="0" sz="1400" spc="-2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0">
                <a:latin typeface="Times New Roman"/>
                <a:cs typeface="Times New Roman"/>
              </a:rPr>
              <a:t> acr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zer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0">
                <a:latin typeface="Times New Roman"/>
                <a:cs typeface="Times New Roman"/>
              </a:rPr>
              <a:t> no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ac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2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SCR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sa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as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3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10.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44500" y="8179054"/>
            <a:ext cx="96774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26363" y="3831335"/>
            <a:ext cx="2319528" cy="2159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4322064" y="8074152"/>
            <a:ext cx="2176272" cy="16550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3688079" y="3762755"/>
            <a:ext cx="3232404" cy="223113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44500" y="442468"/>
            <a:ext cx="6882130" cy="33807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11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4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The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D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ac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and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ri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35"/>
              </a:spcBef>
            </a:pPr>
            <a:endParaRPr sz="750"/>
          </a:p>
          <a:p>
            <a:pPr algn="just" marL="239395" marR="13970" indent="-227329">
              <a:lnSpc>
                <a:spcPct val="1104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1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1,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xce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va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ue.</a:t>
            </a:r>
            <a:endParaRPr sz="1400">
              <a:latin typeface="Times New Roman"/>
              <a:cs typeface="Times New Roman"/>
            </a:endParaRPr>
          </a:p>
          <a:p>
            <a:pPr lvl="1" marL="469900" indent="-229235">
              <a:lnSpc>
                <a:spcPct val="100000"/>
              </a:lnSpc>
              <a:spcBef>
                <a:spcPts val="165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c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4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er di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ite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239395" marR="1270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12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iac,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pul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d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endParaRPr sz="14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 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1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lvl="1" marL="469900" marR="15240" indent="-229235">
              <a:lnSpc>
                <a:spcPct val="110000"/>
              </a:lnSpc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ac</a:t>
            </a:r>
            <a:r>
              <a:rPr dirty="0" smtClean="0" sz="1400" spc="95" i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l.</a:t>
            </a:r>
            <a:endParaRPr sz="1400">
              <a:latin typeface="Times New Roman"/>
              <a:cs typeface="Times New Roman"/>
            </a:endParaRPr>
          </a:p>
          <a:p>
            <a:pPr algn="just" marL="239395" marR="17145" indent="-227329">
              <a:lnSpc>
                <a:spcPts val="1860"/>
              </a:lnSpc>
              <a:spcBef>
                <a:spcPts val="8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f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nce</a:t>
            </a:r>
            <a:r>
              <a:rPr dirty="0" smtClean="0" sz="1400" spc="8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ces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inals,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ch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ng.</a:t>
            </a:r>
            <a:endParaRPr sz="1400">
              <a:latin typeface="Times New Roman"/>
              <a:cs typeface="Times New Roman"/>
            </a:endParaRPr>
          </a:p>
          <a:p>
            <a:pPr algn="just" marL="239395" marR="14604" indent="-227329">
              <a:lnSpc>
                <a:spcPts val="1839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ppli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ns:</a:t>
            </a:r>
            <a:r>
              <a:rPr dirty="0" smtClean="0" sz="1400" spc="10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R,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ol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2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5958204"/>
            <a:ext cx="3163570" cy="5175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6223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: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dia</a:t>
            </a:r>
            <a:r>
              <a:rPr dirty="0" smtClean="0" sz="1200" spc="-10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850"/>
              </a:lnSpc>
              <a:spcBef>
                <a:spcPts val="5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11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5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The 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on-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ntr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ed 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witch (S</a:t>
            </a:r>
            <a:r>
              <a:rPr dirty="0" smtClean="0" sz="1400" spc="-2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52569" y="5958204"/>
            <a:ext cx="163195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R</a:t>
            </a:r>
            <a:r>
              <a:rPr dirty="0" smtClean="0" sz="1200" spc="0">
                <a:latin typeface="Times New Roman"/>
                <a:cs typeface="Times New Roman"/>
              </a:rPr>
              <a:t>E 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12: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tri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6585077"/>
            <a:ext cx="6886575" cy="16357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indent="-227329">
              <a:lnSpc>
                <a:spcPct val="10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(SC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</a:t>
            </a:r>
            <a:r>
              <a:rPr dirty="0" smtClean="0" sz="1400" spc="-2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R.</a:t>
            </a:r>
            <a:endParaRPr sz="1400">
              <a:latin typeface="Times New Roman"/>
              <a:cs typeface="Times New Roman"/>
            </a:endParaRPr>
          </a:p>
          <a:p>
            <a:pPr marL="239395" marR="1270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SCS,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1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3,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indent="-227329">
              <a:lnSpc>
                <a:spcPct val="100000"/>
              </a:lnSpc>
              <a:spcBef>
                <a:spcPts val="17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ppli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ns:</a:t>
            </a:r>
            <a:r>
              <a:rPr dirty="0" smtClean="0" sz="1400" spc="-3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SCS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ilar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SCS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d</a:t>
            </a:r>
            <a:r>
              <a:rPr dirty="0" smtClean="0" sz="1400" spc="0" i="1">
                <a:latin typeface="Times New Roman"/>
                <a:cs typeface="Times New Roman"/>
              </a:rPr>
              <a:t>v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g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 algn="just" marL="239395" marR="13335">
              <a:lnSpc>
                <a:spcPct val="110000"/>
              </a:lnSpc>
              <a:spcBef>
                <a:spcPts val="10"/>
              </a:spcBef>
            </a:pPr>
            <a:r>
              <a:rPr dirty="0" smtClean="0" sz="140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;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ver,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5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li</a:t>
            </a:r>
            <a:r>
              <a:rPr dirty="0" smtClean="0" sz="1400" spc="-2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ed</a:t>
            </a:r>
            <a:r>
              <a:rPr dirty="0" smtClean="0" sz="1400" spc="7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rre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gs.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SCS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tal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0">
                <a:latin typeface="Times New Roman"/>
                <a:cs typeface="Times New Roman"/>
              </a:rPr>
              <a:t> su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63904" y="8890711"/>
            <a:ext cx="324485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3 </a:t>
            </a:r>
            <a:r>
              <a:rPr dirty="0" smtClean="0" sz="1200" spc="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he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silicon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ontroll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d swi</a:t>
            </a:r>
            <a:r>
              <a:rPr dirty="0" smtClean="0" sz="1200" spc="1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h (SCS).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74820" y="2673095"/>
            <a:ext cx="2772155" cy="2302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42468"/>
            <a:ext cx="6885940" cy="24403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11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6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The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junc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n Tra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or (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JT)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9"/>
              </a:spcBef>
            </a:pPr>
            <a:endParaRPr sz="950"/>
          </a:p>
          <a:p>
            <a:pPr marL="239395" indent="-227329">
              <a:lnSpc>
                <a:spcPct val="10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The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uniju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ct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</a:t>
            </a:r>
            <a:r>
              <a:rPr dirty="0" smtClean="0" sz="1400" spc="7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ns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(</a:t>
            </a:r>
            <a:r>
              <a:rPr dirty="0" smtClean="0" sz="1400" spc="-1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JT</a:t>
            </a:r>
            <a:r>
              <a:rPr dirty="0" smtClean="0" sz="1400" spc="5" b="1">
                <a:latin typeface="Times New Roman"/>
                <a:cs typeface="Times New Roman"/>
              </a:rPr>
              <a:t>)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80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1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14,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hre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pn</a:t>
            </a:r>
            <a:endParaRPr sz="14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17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tic.</a:t>
            </a:r>
            <a:endParaRPr sz="1400">
              <a:latin typeface="Times New Roman"/>
              <a:cs typeface="Times New Roman"/>
            </a:endParaRPr>
          </a:p>
          <a:p>
            <a:pPr lvl="1" marL="469900" marR="12700" indent="-229235">
              <a:lnSpc>
                <a:spcPct val="110000"/>
              </a:lnSpc>
              <a:spcBef>
                <a:spcPts val="10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f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1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beca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oes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4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0">
                <a:latin typeface="Times New Roman"/>
                <a:cs typeface="Times New Roman"/>
              </a:rPr>
              <a:t> of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239395" marR="14604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JF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y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bol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5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re,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iffe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180"/>
              </a:spcBef>
            </a:pPr>
            <a:r>
              <a:rPr dirty="0" smtClean="0" sz="140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se 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BJT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F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T.</a:t>
            </a:r>
            <a:endParaRPr sz="1400">
              <a:latin typeface="Times New Roman"/>
              <a:cs typeface="Times New Roman"/>
            </a:endParaRPr>
          </a:p>
          <a:p>
            <a:pPr marL="239395" marR="17780" indent="-227329">
              <a:lnSpc>
                <a:spcPct val="109300"/>
              </a:lnSpc>
              <a:spcBef>
                <a:spcPts val="1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us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f</a:t>
            </a:r>
            <a:r>
              <a:rPr dirty="0" smtClean="0" sz="1400" spc="0" i="1">
                <a:latin typeface="Times New Roman"/>
                <a:cs typeface="Times New Roman"/>
              </a:rPr>
              <a:t>ul </a:t>
            </a:r>
            <a:r>
              <a:rPr dirty="0" smtClean="0" sz="1400" spc="-15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cer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ris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3670427"/>
            <a:ext cx="306641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10">
                <a:latin typeface="Times New Roman"/>
                <a:cs typeface="Times New Roman"/>
              </a:rPr>
              <a:t>1</a:t>
            </a:r>
            <a:r>
              <a:rPr dirty="0" smtClean="0" sz="1200" spc="0">
                <a:latin typeface="Times New Roman"/>
                <a:cs typeface="Times New Roman"/>
              </a:rPr>
              <a:t>4: The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unijun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tion 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nsistor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(</a:t>
            </a:r>
            <a:r>
              <a:rPr dirty="0" smtClean="0" sz="1200" spc="-10">
                <a:latin typeface="Times New Roman"/>
                <a:cs typeface="Times New Roman"/>
              </a:rPr>
              <a:t>U</a:t>
            </a:r>
            <a:r>
              <a:rPr dirty="0" smtClean="0" sz="1200" spc="10">
                <a:latin typeface="Times New Roman"/>
                <a:cs typeface="Times New Roman"/>
              </a:rPr>
              <a:t>J</a:t>
            </a:r>
            <a:r>
              <a:rPr dirty="0" smtClean="0" sz="1200" spc="0">
                <a:latin typeface="Times New Roman"/>
                <a:cs typeface="Times New Roman"/>
              </a:rPr>
              <a:t>T</a:t>
            </a:r>
            <a:r>
              <a:rPr dirty="0" smtClean="0" sz="1200" spc="-5">
                <a:latin typeface="Times New Roman"/>
                <a:cs typeface="Times New Roman"/>
              </a:rPr>
              <a:t>)</a:t>
            </a:r>
            <a:r>
              <a:rPr dirty="0" smtClean="0" sz="1200" spc="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4973954"/>
            <a:ext cx="6885305" cy="4654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indent="-227329">
              <a:lnSpc>
                <a:spcPct val="10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Stan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off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io: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io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𝑟</a:t>
            </a:r>
            <a:r>
              <a:rPr dirty="0" smtClean="0" sz="1400" spc="-5">
                <a:latin typeface="Cambria Math"/>
                <a:cs typeface="Cambria Math"/>
              </a:rPr>
              <a:t>´</a:t>
            </a:r>
            <a:r>
              <a:rPr dirty="0" smtClean="0" baseline="-16666" sz="1500" spc="60">
                <a:latin typeface="Cambria Math"/>
                <a:cs typeface="Cambria Math"/>
              </a:rPr>
              <a:t>B</a:t>
            </a:r>
            <a:r>
              <a:rPr dirty="0" smtClean="0" baseline="-16666" sz="1500" spc="135">
                <a:latin typeface="Cambria Math"/>
                <a:cs typeface="Cambria Math"/>
              </a:rPr>
              <a:t>1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𝑟</a:t>
            </a:r>
            <a:r>
              <a:rPr dirty="0" smtClean="0" sz="1400" spc="-5">
                <a:latin typeface="Cambria Math"/>
                <a:cs typeface="Cambria Math"/>
              </a:rPr>
              <a:t>´</a:t>
            </a:r>
            <a:r>
              <a:rPr dirty="0" smtClean="0" baseline="-16666" sz="1500" spc="97">
                <a:latin typeface="Cambria Math"/>
                <a:cs typeface="Cambria Math"/>
              </a:rPr>
              <a:t>BB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1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an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off</a:t>
            </a:r>
            <a:r>
              <a:rPr dirty="0" smtClean="0" sz="1400" spc="-40" b="1">
                <a:latin typeface="Times New Roman"/>
                <a:cs typeface="Times New Roman"/>
              </a:rPr>
              <a:t> 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endParaRPr sz="1400">
              <a:latin typeface="Times New Roman"/>
              <a:cs typeface="Times New Roman"/>
            </a:endParaRPr>
          </a:p>
          <a:p>
            <a:pPr marL="239395">
              <a:lnSpc>
                <a:spcPct val="100000"/>
              </a:lnSpc>
              <a:spcBef>
                <a:spcPts val="204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𝜂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reek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5" i="1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91029" y="5507609"/>
            <a:ext cx="109156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𝜼=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𝒓</a:t>
            </a:r>
            <a:r>
              <a:rPr dirty="0" smtClean="0" sz="1400" spc="-5">
                <a:latin typeface="Cambria Math"/>
                <a:cs typeface="Cambria Math"/>
              </a:rPr>
              <a:t>´</a:t>
            </a:r>
            <a:r>
              <a:rPr dirty="0" smtClean="0" baseline="-16666" sz="1500" spc="-22">
                <a:latin typeface="Cambria Math"/>
                <a:cs typeface="Cambria Math"/>
              </a:rPr>
              <a:t>𝐁�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𝒓</a:t>
            </a:r>
            <a:r>
              <a:rPr dirty="0" smtClean="0" sz="1400" spc="-5">
                <a:latin typeface="Cambria Math"/>
                <a:cs typeface="Cambria Math"/>
              </a:rPr>
              <a:t>´</a:t>
            </a:r>
            <a:r>
              <a:rPr dirty="0" smtClean="0" baseline="-16666" sz="1500" spc="-22">
                <a:latin typeface="Cambria Math"/>
                <a:cs typeface="Cambria Math"/>
              </a:rPr>
              <a:t>𝐁�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01336" y="5507609"/>
            <a:ext cx="11652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</a:t>
            </a:r>
            <a:r>
              <a:rPr dirty="0" smtClean="0" sz="1400" spc="-10">
                <a:latin typeface="Cambria Math"/>
                <a:cs typeface="Cambria Math"/>
              </a:rPr>
              <a:t>u</a:t>
            </a:r>
            <a:r>
              <a:rPr dirty="0" smtClean="0" sz="1400" spc="0">
                <a:latin typeface="Cambria Math"/>
                <a:cs typeface="Cambria Math"/>
              </a:rPr>
              <a:t>at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1–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5718012"/>
            <a:ext cx="6885940" cy="191770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39395" marR="12700">
              <a:lnSpc>
                <a:spcPct val="1121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𝑟</a:t>
            </a:r>
            <a:r>
              <a:rPr dirty="0" smtClean="0" sz="1400" spc="-5">
                <a:latin typeface="Cambria Math"/>
                <a:cs typeface="Cambria Math"/>
              </a:rPr>
              <a:t>´</a:t>
            </a:r>
            <a:r>
              <a:rPr dirty="0" smtClean="0" baseline="-16666" sz="1500" spc="60">
                <a:latin typeface="Cambria Math"/>
                <a:cs typeface="Cambria Math"/>
              </a:rPr>
              <a:t>B1</a:t>
            </a:r>
            <a:r>
              <a:rPr dirty="0" smtClean="0" baseline="-16666" sz="1500" spc="60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een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1,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𝑟</a:t>
            </a:r>
            <a:r>
              <a:rPr dirty="0" smtClean="0" sz="1400" spc="-5">
                <a:latin typeface="Cambria Math"/>
                <a:cs typeface="Cambria Math"/>
              </a:rPr>
              <a:t>´</a:t>
            </a:r>
            <a:r>
              <a:rPr dirty="0" smtClean="0" baseline="-16666" sz="1500" spc="60">
                <a:latin typeface="Cambria Math"/>
                <a:cs typeface="Cambria Math"/>
              </a:rPr>
              <a:t>B2</a:t>
            </a:r>
            <a:r>
              <a:rPr dirty="0" smtClean="0" baseline="-16666" sz="1500" spc="60">
                <a:latin typeface="Cambria Math"/>
                <a:cs typeface="Cambria Math"/>
              </a:rPr>
              <a:t>  </a:t>
            </a:r>
            <a:r>
              <a:rPr dirty="0" smtClean="0" baseline="-16666" sz="1500" spc="-127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2.</a:t>
            </a:r>
            <a:r>
              <a:rPr dirty="0" smtClean="0" sz="1400" spc="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tal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inals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𝑟</a:t>
            </a:r>
            <a:r>
              <a:rPr dirty="0" smtClean="0" sz="1400" spc="-5">
                <a:latin typeface="Cambria Math"/>
                <a:cs typeface="Cambria Math"/>
              </a:rPr>
              <a:t>´</a:t>
            </a:r>
            <a:r>
              <a:rPr dirty="0" smtClean="0" baseline="-16666" sz="1500" spc="60">
                <a:latin typeface="Cambria Math"/>
                <a:cs typeface="Cambria Math"/>
              </a:rPr>
              <a:t>B1</a:t>
            </a:r>
            <a:r>
              <a:rPr dirty="0" smtClean="0" baseline="-16666" sz="1500" spc="60">
                <a:latin typeface="Cambria Math"/>
                <a:cs typeface="Cambria Math"/>
              </a:rPr>
              <a:t> 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𝑟</a:t>
            </a:r>
            <a:r>
              <a:rPr dirty="0" smtClean="0" sz="1400" spc="-5">
                <a:latin typeface="Cambria Math"/>
                <a:cs typeface="Cambria Math"/>
              </a:rPr>
              <a:t>´</a:t>
            </a:r>
            <a:r>
              <a:rPr dirty="0" smtClean="0" baseline="-16666" sz="1500" spc="60">
                <a:latin typeface="Cambria Math"/>
                <a:cs typeface="Cambria Math"/>
              </a:rPr>
              <a:t>B2</a:t>
            </a:r>
            <a:r>
              <a:rPr dirty="0" smtClean="0" baseline="-16666" sz="1500" spc="60">
                <a:latin typeface="Cambria Math"/>
                <a:cs typeface="Cambria Math"/>
              </a:rPr>
              <a:t> 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5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2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an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,</a:t>
            </a:r>
            <a:endParaRPr sz="1400">
              <a:latin typeface="Times New Roman"/>
              <a:cs typeface="Times New Roman"/>
            </a:endParaRPr>
          </a:p>
          <a:p>
            <a:pPr algn="just" marL="239395" marR="4883150">
              <a:lnSpc>
                <a:spcPct val="100000"/>
              </a:lnSpc>
              <a:spcBef>
                <a:spcPts val="215"/>
              </a:spcBef>
            </a:pPr>
            <a:r>
              <a:rPr dirty="0" smtClean="0" sz="1400">
                <a:latin typeface="Cambria Math"/>
                <a:cs typeface="Cambria Math"/>
              </a:rPr>
              <a:t>𝑟</a:t>
            </a:r>
            <a:r>
              <a:rPr dirty="0" smtClean="0" sz="1400" spc="-5">
                <a:latin typeface="Cambria Math"/>
                <a:cs typeface="Cambria Math"/>
              </a:rPr>
              <a:t>´</a:t>
            </a:r>
            <a:r>
              <a:rPr dirty="0" smtClean="0" baseline="-16666" sz="1500" spc="97">
                <a:latin typeface="Cambria Math"/>
                <a:cs typeface="Cambria Math"/>
              </a:rPr>
              <a:t>B</a:t>
            </a:r>
            <a:r>
              <a:rPr dirty="0" smtClean="0" baseline="-16666" sz="1500" spc="172">
                <a:latin typeface="Cambria Math"/>
                <a:cs typeface="Cambria Math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𝑟</a:t>
            </a:r>
            <a:r>
              <a:rPr dirty="0" smtClean="0" sz="1400" spc="-5">
                <a:latin typeface="Cambria Math"/>
                <a:cs typeface="Cambria Math"/>
              </a:rPr>
              <a:t>´</a:t>
            </a:r>
            <a:r>
              <a:rPr dirty="0" smtClean="0" baseline="-16666" sz="1500" spc="97">
                <a:latin typeface="Cambria Math"/>
                <a:cs typeface="Cambria Math"/>
              </a:rPr>
              <a:t>BB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𝑟</a:t>
            </a:r>
            <a:r>
              <a:rPr dirty="0" smtClean="0" sz="1400" spc="-5">
                <a:latin typeface="Cambria Math"/>
                <a:cs typeface="Cambria Math"/>
              </a:rPr>
              <a:t>´</a:t>
            </a:r>
            <a:r>
              <a:rPr dirty="0" smtClean="0" baseline="-16666" sz="1500" spc="60">
                <a:latin typeface="Cambria Math"/>
                <a:cs typeface="Cambria Math"/>
              </a:rPr>
              <a:t>B1</a:t>
            </a:r>
            <a:r>
              <a:rPr dirty="0" smtClean="0" baseline="-16666" sz="1500" spc="60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𝑟</a:t>
            </a:r>
            <a:r>
              <a:rPr dirty="0" smtClean="0" sz="1400" spc="-5">
                <a:latin typeface="Cambria Math"/>
                <a:cs typeface="Cambria Math"/>
              </a:rPr>
              <a:t>´</a:t>
            </a:r>
            <a:r>
              <a:rPr dirty="0" smtClean="0" baseline="-16666" sz="1500" spc="60">
                <a:latin typeface="Cambria Math"/>
                <a:cs typeface="Cambria Math"/>
              </a:rPr>
              <a:t>B2</a:t>
            </a:r>
            <a:endParaRPr baseline="-16666" sz="1500">
              <a:latin typeface="Cambria Math"/>
              <a:cs typeface="Cambria Math"/>
            </a:endParaRPr>
          </a:p>
          <a:p>
            <a:pPr marL="239395" marR="21590" indent="-227329">
              <a:lnSpc>
                <a:spcPct val="110000"/>
              </a:lnSpc>
              <a:spcBef>
                <a:spcPts val="1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ni</a:t>
            </a:r>
            <a:r>
              <a:rPr dirty="0" smtClean="0" sz="1400" spc="-2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2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239395" marR="21590" indent="-227329">
              <a:lnSpc>
                <a:spcPct val="110900"/>
              </a:lnSpc>
              <a:spcBef>
                <a:spcPts val="2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3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15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led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P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(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e)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1576" y="7699502"/>
            <a:ext cx="3704590" cy="51498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9098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𝑽</a:t>
            </a:r>
            <a:r>
              <a:rPr dirty="0" smtClean="0" baseline="-16666" sz="1500" spc="-15">
                <a:latin typeface="Cambria Math"/>
                <a:cs typeface="Cambria Math"/>
              </a:rPr>
              <a:t>𝐏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𝜼𝑽</a:t>
            </a:r>
            <a:r>
              <a:rPr dirty="0" smtClean="0" baseline="-16666" sz="1500" spc="-22">
                <a:latin typeface="Cambria Math"/>
                <a:cs typeface="Cambria Math"/>
              </a:rPr>
              <a:t>𝐁�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𝑽</a:t>
            </a:r>
            <a:r>
              <a:rPr dirty="0" smtClean="0" baseline="-16666" sz="1500" spc="-7">
                <a:latin typeface="Cambria Math"/>
                <a:cs typeface="Cambria Math"/>
              </a:rPr>
              <a:t>𝒑�</a:t>
            </a:r>
            <a:endParaRPr baseline="-16666" sz="15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39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330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𝑝�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bar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n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19980" y="7699502"/>
            <a:ext cx="116522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Eq</a:t>
            </a:r>
            <a:r>
              <a:rPr dirty="0" smtClean="0" sz="1400" spc="-10">
                <a:latin typeface="Cambria Math"/>
                <a:cs typeface="Cambria Math"/>
              </a:rPr>
              <a:t>u</a:t>
            </a:r>
            <a:r>
              <a:rPr dirty="0" smtClean="0" sz="1400" spc="0">
                <a:latin typeface="Cambria Math"/>
                <a:cs typeface="Cambria Math"/>
              </a:rPr>
              <a:t>at</a:t>
            </a:r>
            <a:r>
              <a:rPr dirty="0" smtClean="0" sz="1400" spc="-10">
                <a:latin typeface="Cambria Math"/>
                <a:cs typeface="Cambria Math"/>
              </a:rPr>
              <a:t>i</a:t>
            </a:r>
            <a:r>
              <a:rPr dirty="0" smtClean="0" sz="1400" spc="0">
                <a:latin typeface="Cambria Math"/>
                <a:cs typeface="Cambria Math"/>
              </a:rPr>
              <a:t>on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-1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Cambria Math"/>
                <a:cs typeface="Cambria Math"/>
              </a:rPr>
              <a:t>–</a:t>
            </a:r>
            <a:r>
              <a:rPr dirty="0" smtClean="0" sz="1400" spc="-9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44500" y="8284778"/>
            <a:ext cx="6885305" cy="8578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14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 </a:t>
            </a:r>
            <a:r>
              <a:rPr dirty="0" smtClean="0" sz="1400" spc="-105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10" b="1">
                <a:latin typeface="Times New Roman"/>
                <a:cs typeface="Times New Roman"/>
              </a:rPr>
              <a:t>1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5" b="1">
                <a:latin typeface="Times New Roman"/>
                <a:cs typeface="Times New Roman"/>
              </a:rPr>
              <a:t>5</a:t>
            </a:r>
            <a:r>
              <a:rPr dirty="0" smtClean="0" sz="1400" spc="0" b="1">
                <a:latin typeface="Times New Roman"/>
                <a:cs typeface="Times New Roman"/>
              </a:rPr>
              <a:t>: </a:t>
            </a:r>
            <a:r>
              <a:rPr dirty="0" smtClean="0" sz="1400" spc="-10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𝜂=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</a:t>
            </a:r>
            <a:r>
              <a:rPr dirty="0" smtClean="0" sz="1400" spc="-10">
                <a:latin typeface="Cambria Math"/>
                <a:cs typeface="Cambria Math"/>
              </a:rPr>
              <a:t>6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 </a:t>
            </a:r>
            <a:r>
              <a:rPr dirty="0" smtClean="0" sz="1400" spc="-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point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P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-4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1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r>
              <a:rPr dirty="0" smtClean="0" sz="1400" spc="-10" b="1" i="1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P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𝜂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330">
                <a:latin typeface="Cambria Math"/>
                <a:cs typeface="Cambria Math"/>
              </a:rPr>
              <a:t>�</a:t>
            </a:r>
            <a:r>
              <a:rPr dirty="0" smtClean="0" baseline="-16666" sz="1500" spc="-22">
                <a:latin typeface="Cambria Math"/>
                <a:cs typeface="Cambria Math"/>
              </a:rPr>
              <a:t>𝑝�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0.6</a:t>
            </a:r>
            <a:r>
              <a:rPr dirty="0" smtClean="0" baseline="1984" sz="2100" spc="-1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20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12.7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3047" y="1118616"/>
            <a:ext cx="1877568" cy="27706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2586227" y="5963411"/>
            <a:ext cx="4451604" cy="37795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44500" y="419394"/>
            <a:ext cx="6885940" cy="71691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39395" marR="12700" indent="-227329">
              <a:lnSpc>
                <a:spcPct val="1101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>
                <a:latin typeface="Times New Roman"/>
                <a:cs typeface="Times New Roman"/>
              </a:rPr>
              <a:t>A</a:t>
            </a:r>
            <a:r>
              <a:rPr dirty="0" smtClean="0" sz="1400" spc="13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latin typeface="Times New Roman"/>
                <a:cs typeface="Times New Roman"/>
              </a:rPr>
              <a:t>JT</a:t>
            </a:r>
            <a:r>
              <a:rPr dirty="0" smtClean="0" sz="1400" spc="140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pp</a:t>
            </a:r>
            <a:r>
              <a:rPr dirty="0" smtClean="0" sz="1400" spc="-10" b="1"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10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130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14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b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14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d</a:t>
            </a:r>
            <a:r>
              <a:rPr dirty="0" smtClean="0" sz="1400" spc="14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15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ger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ice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Rs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 a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li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ns</a:t>
            </a:r>
            <a:r>
              <a:rPr dirty="0" smtClean="0" sz="1400" spc="-2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sa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ors,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cir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1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5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ple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9153" y="2258821"/>
            <a:ext cx="235267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15: 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ill</a:t>
            </a:r>
            <a:r>
              <a:rPr dirty="0" smtClean="0" sz="1200" spc="-1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3826017"/>
            <a:ext cx="6885940" cy="21558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239395" marR="12700" indent="-227329">
              <a:lnSpc>
                <a:spcPct val="1116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dc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𝐶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0">
                <a:latin typeface="Times New Roman"/>
                <a:cs typeface="Times New Roman"/>
              </a:rPr>
              <a:t> 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hes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179">
                <a:latin typeface="Cambria Math"/>
                <a:cs typeface="Cambria Math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50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0">
                <a:latin typeface="Times New Roman"/>
                <a:cs typeface="Times New Roman"/>
              </a:rPr>
              <a:t> 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bi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(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decr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kly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3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un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𝑟</a:t>
            </a:r>
            <a:r>
              <a:rPr dirty="0" smtClean="0" sz="1400" spc="-5">
                <a:latin typeface="Cambria Math"/>
                <a:cs typeface="Cambria Math"/>
              </a:rPr>
              <a:t>´</a:t>
            </a:r>
            <a:r>
              <a:rPr dirty="0" smtClean="0" baseline="-16666" sz="1500" spc="172">
                <a:latin typeface="Cambria Math"/>
                <a:cs typeface="Cambria Math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97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decr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-poi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195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off,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b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ag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in,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shown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3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p).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or,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r>
              <a:rPr dirty="0" smtClean="0" sz="1400" spc="-1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cr</a:t>
            </a:r>
            <a:r>
              <a:rPr dirty="0" smtClean="0" sz="1400" spc="-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97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orm</a:t>
            </a:r>
            <a:r>
              <a:rPr dirty="0" smtClean="0" sz="1400" spc="0">
                <a:latin typeface="Times New Roman"/>
                <a:cs typeface="Times New Roman"/>
              </a:rPr>
              <a:t> 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ram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10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6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7760014"/>
            <a:ext cx="1793239" cy="417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108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6</a:t>
            </a:r>
            <a:r>
              <a:rPr dirty="0" smtClean="0" sz="1200" spc="0">
                <a:latin typeface="Times New Roman"/>
                <a:cs typeface="Times New Roman"/>
              </a:rPr>
              <a:t>: </a:t>
            </a:r>
            <a:r>
              <a:rPr dirty="0" smtClean="0" sz="1200" spc="5">
                <a:latin typeface="Times New Roman"/>
                <a:cs typeface="Times New Roman"/>
              </a:rPr>
              <a:t>W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v</a:t>
            </a:r>
            <a:r>
              <a:rPr dirty="0" smtClean="0" sz="1200" spc="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forms</a:t>
            </a:r>
            <a:r>
              <a:rPr dirty="0" smtClean="0" sz="1200" spc="0">
                <a:latin typeface="Times New Roman"/>
                <a:cs typeface="Times New Roman"/>
              </a:rPr>
              <a:t> for</a:t>
            </a:r>
            <a:r>
              <a:rPr dirty="0" smtClean="0" sz="1200" spc="-10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U</a:t>
            </a:r>
            <a:r>
              <a:rPr dirty="0" smtClean="0" sz="1200" spc="5">
                <a:latin typeface="Times New Roman"/>
                <a:cs typeface="Times New Roman"/>
              </a:rPr>
              <a:t>J</a:t>
            </a:r>
            <a:r>
              <a:rPr dirty="0" smtClean="0" sz="1200" spc="0">
                <a:latin typeface="Times New Roman"/>
                <a:cs typeface="Times New Roman"/>
              </a:rPr>
              <a:t>T </a:t>
            </a:r>
            <a:r>
              <a:rPr dirty="0" smtClean="0" sz="1200" spc="-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e</a:t>
            </a:r>
            <a:r>
              <a:rPr dirty="0" smtClean="0" sz="1200" spc="0">
                <a:latin typeface="Times New Roman"/>
                <a:cs typeface="Times New Roman"/>
              </a:rPr>
              <a:t>la</a:t>
            </a:r>
            <a:r>
              <a:rPr dirty="0" smtClean="0" sz="1200" spc="5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il</a:t>
            </a:r>
            <a:r>
              <a:rPr dirty="0" smtClean="0" sz="1200" spc="-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tor.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073140" y="4878323"/>
            <a:ext cx="1260347" cy="25557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19607"/>
            <a:ext cx="6887845" cy="52571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marR="1397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0" b="1" i="1">
                <a:latin typeface="Times New Roman"/>
                <a:cs typeface="Times New Roman"/>
              </a:rPr>
              <a:t>Co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d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1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70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f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7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10" b="1" i="1">
                <a:latin typeface="Times New Roman"/>
                <a:cs typeface="Times New Roman"/>
              </a:rPr>
              <a:t>n</a:t>
            </a:r>
            <a:r>
              <a:rPr dirty="0" smtClean="0" sz="1400" spc="-15" b="1" i="1">
                <a:latin typeface="Times New Roman"/>
                <a:cs typeface="Times New Roman"/>
              </a:rPr>
              <a:t>-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n</a:t>
            </a:r>
            <a:r>
              <a:rPr dirty="0" smtClean="0" sz="1400" spc="65" b="1" i="1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and</a:t>
            </a:r>
            <a:r>
              <a:rPr dirty="0" smtClean="0" sz="1400" spc="70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0" b="1" i="1">
                <a:latin typeface="Times New Roman"/>
                <a:cs typeface="Times New Roman"/>
              </a:rPr>
              <a:t>r</a:t>
            </a:r>
            <a:r>
              <a:rPr dirty="0" smtClean="0" sz="1400" spc="5" b="1" i="1">
                <a:latin typeface="Times New Roman"/>
                <a:cs typeface="Times New Roman"/>
              </a:rPr>
              <a:t>n</a:t>
            </a:r>
            <a:r>
              <a:rPr dirty="0" smtClean="0" sz="1400" spc="0" b="1" i="1">
                <a:latin typeface="Times New Roman"/>
                <a:cs typeface="Times New Roman"/>
              </a:rPr>
              <a:t>-</a:t>
            </a:r>
            <a:r>
              <a:rPr dirty="0" smtClean="0" sz="1400" spc="-10" b="1" i="1">
                <a:latin typeface="Times New Roman"/>
                <a:cs typeface="Times New Roman"/>
              </a:rPr>
              <a:t>O</a:t>
            </a:r>
            <a:r>
              <a:rPr dirty="0" smtClean="0" sz="1400" spc="0" b="1" i="1">
                <a:latin typeface="Times New Roman"/>
                <a:cs typeface="Times New Roman"/>
              </a:rPr>
              <a:t>ff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70" b="1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3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5">
                <a:latin typeface="Times New Roman"/>
                <a:cs typeface="Times New Roman"/>
              </a:rPr>
              <a:t>15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cer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off.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5" b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s</a:t>
            </a:r>
            <a:r>
              <a:rPr dirty="0" smtClean="0" sz="1400" spc="5" b="1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n,</a:t>
            </a:r>
            <a:endParaRPr sz="1400">
              <a:latin typeface="Times New Roman"/>
              <a:cs typeface="Times New Roman"/>
            </a:endParaRPr>
          </a:p>
          <a:p>
            <a:pPr algn="just" marL="239395" marR="17145">
              <a:lnSpc>
                <a:spcPct val="100000"/>
              </a:lnSpc>
              <a:spcBef>
                <a:spcPts val="204"/>
              </a:spcBef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79">
                <a:latin typeface="Cambria Math"/>
                <a:cs typeface="Cambria Math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To</a:t>
            </a:r>
            <a:r>
              <a:rPr dirty="0" smtClean="0" sz="1400" spc="4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5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0" i="1">
                <a:latin typeface="Times New Roman"/>
                <a:cs typeface="Times New Roman"/>
              </a:rPr>
              <a:t>re</a:t>
            </a:r>
            <a:r>
              <a:rPr dirty="0" smtClean="0" sz="1400" spc="40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h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10" i="1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op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endParaRPr sz="1400">
              <a:latin typeface="Times New Roman"/>
              <a:cs typeface="Times New Roman"/>
            </a:endParaRPr>
          </a:p>
          <a:p>
            <a:pPr algn="just" marL="239395" marR="668020">
              <a:lnSpc>
                <a:spcPct val="100000"/>
              </a:lnSpc>
              <a:spcBef>
                <a:spcPts val="204"/>
              </a:spcBef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gr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79">
                <a:latin typeface="Cambria Math"/>
                <a:cs typeface="Cambria Math"/>
              </a:rPr>
              <a:t>P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120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-10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ndi</a:t>
            </a:r>
            <a:r>
              <a:rPr dirty="0" smtClean="0" sz="1400" spc="-15" b="1"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20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 tur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algn="ctr" marR="10160">
              <a:lnSpc>
                <a:spcPct val="100000"/>
              </a:lnSpc>
              <a:spcBef>
                <a:spcPts val="225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P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&gt;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79">
                <a:latin typeface="Cambria Math"/>
                <a:cs typeface="Cambria Math"/>
              </a:rPr>
              <a:t>P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  <a:p>
            <a:pPr algn="just" marL="239395" marR="6497955">
              <a:lnSpc>
                <a:spcPct val="100000"/>
              </a:lnSpc>
              <a:spcBef>
                <a:spcPts val="155"/>
              </a:spcBef>
            </a:pPr>
            <a:r>
              <a:rPr dirty="0" smtClean="0" sz="1400" spc="5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algn="ctr" marR="10795">
              <a:lnSpc>
                <a:spcPct val="100000"/>
              </a:lnSpc>
              <a:spcBef>
                <a:spcPts val="215"/>
              </a:spcBef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&lt;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202">
                <a:latin typeface="Cambria Math"/>
                <a:cs typeface="Cambria Math"/>
              </a:rPr>
              <a:t>P</a:t>
            </a:r>
            <a:r>
              <a:rPr dirty="0" smtClean="0" sz="1400" spc="-10">
                <a:latin typeface="Cambria Math"/>
                <a:cs typeface="Cambria Math"/>
              </a:rPr>
              <a:t>)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P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750"/>
              </a:lnSpc>
              <a:spcBef>
                <a:spcPts val="42"/>
              </a:spcBef>
            </a:pPr>
            <a:endParaRPr sz="750"/>
          </a:p>
          <a:p>
            <a:pPr algn="just" marL="239395" marR="12700">
              <a:lnSpc>
                <a:spcPct val="112100"/>
              </a:lnSpc>
            </a:pPr>
            <a:r>
              <a:rPr dirty="0" smtClean="0" sz="1400" i="1">
                <a:latin typeface="Times New Roman"/>
                <a:cs typeface="Times New Roman"/>
              </a:rPr>
              <a:t>To</a:t>
            </a:r>
            <a:r>
              <a:rPr dirty="0" smtClean="0" sz="1400" spc="-4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ure</a:t>
            </a:r>
            <a:r>
              <a:rPr dirty="0" smtClean="0" sz="1400" spc="-6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u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5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-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ff</a:t>
            </a:r>
            <a:r>
              <a:rPr dirty="0" smtClean="0" sz="1400" spc="-6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ley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nt,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2">
                <a:latin typeface="Cambria Math"/>
                <a:cs typeface="Cambria Math"/>
              </a:rPr>
              <a:t>E</a:t>
            </a:r>
            <a:r>
              <a:rPr dirty="0" smtClean="0" baseline="-16666" sz="1500" spc="82">
                <a:latin typeface="Cambria Math"/>
                <a:cs typeface="Cambria Math"/>
              </a:rPr>
              <a:t> </a:t>
            </a:r>
            <a:r>
              <a:rPr dirty="0" smtClean="0" baseline="-16666" sz="1500" spc="-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(at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ey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nt)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ecre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elow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95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95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112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0" b="1">
                <a:latin typeface="Times New Roman"/>
                <a:cs typeface="Times New Roman"/>
              </a:rPr>
              <a:t>c</a:t>
            </a:r>
            <a:r>
              <a:rPr dirty="0" smtClean="0" sz="1400" spc="5" b="1"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d</a:t>
            </a:r>
            <a:r>
              <a:rPr dirty="0" smtClean="0" sz="1400" spc="0" b="1">
                <a:latin typeface="Times New Roman"/>
                <a:cs typeface="Times New Roman"/>
              </a:rPr>
              <a:t>it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on 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 tur</a:t>
            </a:r>
            <a:r>
              <a:rPr dirty="0" smtClean="0" sz="1400" spc="-15" b="1">
                <a:latin typeface="Times New Roman"/>
                <a:cs typeface="Times New Roman"/>
              </a:rPr>
              <a:t>n</a:t>
            </a:r>
            <a:r>
              <a:rPr dirty="0" smtClean="0" sz="1400" spc="-15" b="1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off </a:t>
            </a:r>
            <a:r>
              <a:rPr dirty="0" smtClean="0" sz="1400" spc="-10">
                <a:latin typeface="Times New Roman"/>
                <a:cs typeface="Times New Roman"/>
              </a:rPr>
              <a:t>is</a:t>
            </a:r>
            <a:endParaRPr sz="1400">
              <a:latin typeface="Times New Roman"/>
              <a:cs typeface="Times New Roman"/>
            </a:endParaRPr>
          </a:p>
          <a:p>
            <a:pPr algn="ctr" marR="10160">
              <a:lnSpc>
                <a:spcPct val="100000"/>
              </a:lnSpc>
              <a:spcBef>
                <a:spcPts val="240"/>
              </a:spcBef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V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&lt;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195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endParaRPr baseline="-16666" sz="1500">
              <a:latin typeface="Cambria Math"/>
              <a:cs typeface="Cambria Math"/>
            </a:endParaRPr>
          </a:p>
          <a:p>
            <a:pPr algn="just" marL="239395" marR="6497955">
              <a:lnSpc>
                <a:spcPct val="100000"/>
              </a:lnSpc>
              <a:spcBef>
                <a:spcPts val="160"/>
              </a:spcBef>
            </a:pPr>
            <a:r>
              <a:rPr dirty="0" smtClean="0" sz="1400" spc="5">
                <a:latin typeface="Times New Roman"/>
                <a:cs typeface="Times New Roman"/>
              </a:rPr>
              <a:t>or</a:t>
            </a:r>
            <a:endParaRPr sz="1400">
              <a:latin typeface="Times New Roman"/>
              <a:cs typeface="Times New Roman"/>
            </a:endParaRPr>
          </a:p>
          <a:p>
            <a:pPr algn="ctr" marR="9525">
              <a:lnSpc>
                <a:spcPct val="100000"/>
              </a:lnSpc>
              <a:spcBef>
                <a:spcPts val="200"/>
              </a:spcBef>
            </a:pPr>
            <a:r>
              <a:rPr dirty="0" smtClean="0" sz="140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&gt;</a:t>
            </a:r>
            <a:r>
              <a:rPr dirty="0" smtClean="0" sz="1400" spc="6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195">
                <a:latin typeface="Cambria Math"/>
                <a:cs typeface="Cambria Math"/>
              </a:rPr>
              <a:t>V</a:t>
            </a:r>
            <a:r>
              <a:rPr dirty="0" smtClean="0" sz="1400" spc="-10">
                <a:latin typeface="Cambria Math"/>
                <a:cs typeface="Cambria Math"/>
              </a:rPr>
              <a:t>)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V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950"/>
              </a:lnSpc>
              <a:spcBef>
                <a:spcPts val="33"/>
              </a:spcBef>
            </a:pPr>
            <a:endParaRPr sz="950"/>
          </a:p>
          <a:p>
            <a:pPr algn="just" marL="239395" marR="1730375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There</a:t>
            </a:r>
            <a:r>
              <a:rPr dirty="0" smtClean="0" sz="1400" spc="-15" b="1">
                <a:latin typeface="Times New Roman"/>
                <a:cs typeface="Times New Roman"/>
              </a:rPr>
              <a:t>f</a:t>
            </a:r>
            <a:r>
              <a:rPr dirty="0" smtClean="0" sz="1400" spc="0" b="1">
                <a:latin typeface="Times New Roman"/>
                <a:cs typeface="Times New Roman"/>
              </a:rPr>
              <a:t>or</a:t>
            </a:r>
            <a:r>
              <a:rPr dirty="0" smtClean="0" sz="1400" spc="5" b="1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 tur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30">
                <a:latin typeface="Cambria Math"/>
                <a:cs typeface="Cambria Math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31"/>
              </a:spcBef>
            </a:pPr>
            <a:endParaRPr sz="1000"/>
          </a:p>
          <a:p>
            <a:pPr algn="ctr" marR="9525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202">
                <a:latin typeface="Cambria Math"/>
                <a:cs typeface="Cambria Math"/>
              </a:rPr>
              <a:t>P</a:t>
            </a:r>
            <a:r>
              <a:rPr dirty="0" smtClean="0" sz="1400" spc="-10">
                <a:latin typeface="Cambria Math"/>
                <a:cs typeface="Cambria Math"/>
              </a:rPr>
              <a:t>)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P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&gt;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&gt;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195">
                <a:latin typeface="Cambria Math"/>
                <a:cs typeface="Cambria Math"/>
              </a:rPr>
              <a:t>V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1984" sz="2100" spc="0">
                <a:latin typeface="Cambria Math"/>
                <a:cs typeface="Cambria Math"/>
              </a:rPr>
              <a:t>⁄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V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750"/>
              </a:lnSpc>
              <a:spcBef>
                <a:spcPts val="42"/>
              </a:spcBef>
            </a:pPr>
            <a:endParaRPr sz="750"/>
          </a:p>
          <a:p>
            <a:pPr algn="just" marL="12700" marR="15240">
              <a:lnSpc>
                <a:spcPct val="1121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X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-10" b="1"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latin typeface="Times New Roman"/>
                <a:cs typeface="Times New Roman"/>
              </a:rPr>
              <a:t>P</a:t>
            </a:r>
            <a:r>
              <a:rPr dirty="0" smtClean="0" sz="1400" spc="0" b="1">
                <a:latin typeface="Times New Roman"/>
                <a:cs typeface="Times New Roman"/>
              </a:rPr>
              <a:t>LE</a:t>
            </a:r>
            <a:r>
              <a:rPr dirty="0" smtClean="0" sz="1400" spc="40" b="1"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latin typeface="Times New Roman"/>
                <a:cs typeface="Times New Roman"/>
              </a:rPr>
              <a:t>1</a:t>
            </a:r>
            <a:r>
              <a:rPr dirty="0" smtClean="0" sz="1400" spc="10" b="1">
                <a:latin typeface="Times New Roman"/>
                <a:cs typeface="Times New Roman"/>
              </a:rPr>
              <a:t>1</a:t>
            </a:r>
            <a:r>
              <a:rPr dirty="0" smtClean="0" sz="1400" spc="0" b="1">
                <a:latin typeface="Times New Roman"/>
                <a:cs typeface="Times New Roman"/>
              </a:rPr>
              <a:t>-</a:t>
            </a:r>
            <a:r>
              <a:rPr dirty="0" smtClean="0" sz="1400" spc="5" b="1">
                <a:latin typeface="Times New Roman"/>
                <a:cs typeface="Times New Roman"/>
              </a:rPr>
              <a:t>6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45" b="1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lue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7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3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tu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: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𝜂=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0.5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V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0">
                <a:latin typeface="Cambria Math"/>
                <a:cs typeface="Cambria Math"/>
              </a:rPr>
              <a:t> 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V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</a:t>
            </a:r>
            <a:r>
              <a:rPr dirty="0" smtClean="0" sz="1400" spc="-25">
                <a:latin typeface="Cambria Math"/>
                <a:cs typeface="Cambria Math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P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</a:t>
            </a:r>
            <a:r>
              <a:rPr dirty="0" smtClean="0" sz="1400" spc="-15">
                <a:latin typeface="Cambria Math"/>
                <a:cs typeface="Cambria Math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P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8"/>
              </a:spcBef>
            </a:pPr>
            <a:endParaRPr sz="1000"/>
          </a:p>
          <a:p>
            <a:pPr algn="r" marR="824865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</a:t>
            </a:r>
            <a:r>
              <a:rPr dirty="0" smtClean="0" sz="1200" spc="15">
                <a:latin typeface="Times New Roman"/>
                <a:cs typeface="Times New Roman"/>
              </a:rPr>
              <a:t>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17</a:t>
            </a:r>
            <a:endParaRPr sz="1200">
              <a:latin typeface="Times New Roman"/>
              <a:cs typeface="Times New Roman"/>
            </a:endParaRPr>
          </a:p>
          <a:p>
            <a:pPr algn="just" marL="12700" marR="6250305">
              <a:lnSpc>
                <a:spcPct val="100000"/>
              </a:lnSpc>
              <a:spcBef>
                <a:spcPts val="145"/>
              </a:spcBef>
            </a:pPr>
            <a:r>
              <a:rPr dirty="0" smtClean="0" sz="1400" b="1" i="1">
                <a:latin typeface="Times New Roman"/>
                <a:cs typeface="Times New Roman"/>
              </a:rPr>
              <a:t>Sol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0" b="1" i="1">
                <a:latin typeface="Times New Roman"/>
                <a:cs typeface="Times New Roman"/>
              </a:rPr>
              <a:t>ion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902330" y="6026784"/>
            <a:ext cx="655319" cy="0"/>
          </a:xfrm>
          <a:custGeom>
            <a:avLst/>
            <a:gdLst/>
            <a:ahLst/>
            <a:cxnLst/>
            <a:rect l="l" t="t" r="r" b="b"/>
            <a:pathLst>
              <a:path w="655320" h="0">
                <a:moveTo>
                  <a:pt x="0" y="0"/>
                </a:moveTo>
                <a:lnTo>
                  <a:pt x="65531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889630" y="5763640"/>
            <a:ext cx="1986280" cy="360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89">
                <a:latin typeface="Cambria Math"/>
                <a:cs typeface="Cambria Math"/>
              </a:rPr>
              <a:t>P</a:t>
            </a:r>
            <a:r>
              <a:rPr dirty="0" smtClean="0" baseline="-16666" sz="1500" spc="89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baseline="-41666" sz="2100" spc="0">
                <a:latin typeface="Cambria Math"/>
                <a:cs typeface="Cambria Math"/>
              </a:rPr>
              <a:t>&gt;</a:t>
            </a:r>
            <a:r>
              <a:rPr dirty="0" smtClean="0" baseline="-41666" sz="2100" spc="120">
                <a:latin typeface="Cambria Math"/>
                <a:cs typeface="Cambria Math"/>
              </a:rPr>
              <a:t> </a:t>
            </a:r>
            <a:r>
              <a:rPr dirty="0" smtClean="0" baseline="-41666" sz="2100" spc="0">
                <a:latin typeface="Cambria Math"/>
                <a:cs typeface="Cambria Math"/>
              </a:rPr>
              <a:t>𝑅&gt;</a:t>
            </a:r>
            <a:r>
              <a:rPr dirty="0" smtClean="0" baseline="-41666" sz="2100" spc="120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BB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9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V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10177" y="6026784"/>
            <a:ext cx="661415" cy="0"/>
          </a:xfrm>
          <a:custGeom>
            <a:avLst/>
            <a:gdLst/>
            <a:ahLst/>
            <a:cxnLst/>
            <a:rect l="l" t="t" r="r" b="b"/>
            <a:pathLst>
              <a:path w="661415" h="0">
                <a:moveTo>
                  <a:pt x="0" y="0"/>
                </a:moveTo>
                <a:lnTo>
                  <a:pt x="661415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699130" y="6018148"/>
            <a:ext cx="925830" cy="5416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29539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89">
                <a:latin typeface="Cambria Math"/>
                <a:cs typeface="Cambria Math"/>
              </a:rPr>
              <a:t>P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30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14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84803" y="5986653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1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711830" y="6598285"/>
            <a:ext cx="899159" cy="0"/>
          </a:xfrm>
          <a:custGeom>
            <a:avLst/>
            <a:gdLst/>
            <a:ahLst/>
            <a:cxnLst/>
            <a:rect l="l" t="t" r="r" b="b"/>
            <a:pathLst>
              <a:path w="899159" h="0">
                <a:moveTo>
                  <a:pt x="0" y="0"/>
                </a:moveTo>
                <a:lnTo>
                  <a:pt x="899159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249292" y="6018148"/>
            <a:ext cx="826769" cy="5416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15265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-16666" sz="1500" spc="97">
                <a:latin typeface="Cambria Math"/>
                <a:cs typeface="Cambria Math"/>
              </a:rPr>
              <a:t>V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800"/>
              </a:lnSpc>
              <a:spcBef>
                <a:spcPts val="15"/>
              </a:spcBef>
            </a:pPr>
            <a:endParaRPr sz="800"/>
          </a:p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30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−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1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V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26207" y="6589648"/>
            <a:ext cx="199707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487805" algn="l"/>
              </a:tabLst>
            </a:pPr>
            <a:r>
              <a:rPr dirty="0" smtClean="0" sz="1400">
                <a:latin typeface="Cambria Math"/>
                <a:cs typeface="Cambria Math"/>
              </a:rPr>
              <a:t>20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𝜇A	</a:t>
            </a:r>
            <a:r>
              <a:rPr dirty="0" smtClean="0" sz="1400" spc="0">
                <a:latin typeface="Cambria Math"/>
                <a:cs typeface="Cambria Math"/>
              </a:rPr>
              <a:t>10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mA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47059" y="6470777"/>
            <a:ext cx="57848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&gt;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&gt;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261992" y="6598285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 h="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00" y="6924929"/>
            <a:ext cx="6885940" cy="21812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27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800</a:t>
            </a:r>
            <a:r>
              <a:rPr dirty="0" smtClean="0" sz="1400" spc="-1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&gt;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&gt;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2.9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k</a:t>
            </a:r>
            <a:r>
              <a:rPr dirty="0" smtClean="0" sz="1400" spc="0">
                <a:latin typeface="Cambria Math"/>
                <a:cs typeface="Cambria Math"/>
              </a:rPr>
              <a:t>Ω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ts val="950"/>
              </a:lnSpc>
              <a:spcBef>
                <a:spcPts val="33"/>
              </a:spcBef>
            </a:pPr>
            <a:endParaRPr sz="95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can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ee,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1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has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te 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 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ge 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11"/>
              </a:spcBef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b="1">
                <a:solidFill>
                  <a:srgbClr val="006FC0"/>
                </a:solidFill>
                <a:latin typeface="Times New Roman"/>
                <a:cs typeface="Times New Roman"/>
              </a:rPr>
              <a:t>11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.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7</a:t>
            </a:r>
            <a:r>
              <a:rPr dirty="0" smtClean="0" sz="1400" spc="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The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og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-2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m</a:t>
            </a:r>
            <a:r>
              <a:rPr dirty="0" smtClean="0" sz="1400" spc="15" b="1">
                <a:solidFill>
                  <a:srgbClr val="006FC0"/>
                </a:solidFill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b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l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e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nijun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on </a:t>
            </a:r>
            <a:r>
              <a:rPr dirty="0" smtClean="0" sz="1400" spc="-5" b="1">
                <a:solidFill>
                  <a:srgbClr val="006FC0"/>
                </a:solidFill>
                <a:latin typeface="Times New Roman"/>
                <a:cs typeface="Times New Roman"/>
              </a:rPr>
              <a:t>T</a:t>
            </a:r>
            <a:r>
              <a:rPr dirty="0" smtClean="0" sz="1400" spc="-15" b="1">
                <a:solidFill>
                  <a:srgbClr val="006FC0"/>
                </a:solidFill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an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s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st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o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r (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P</a:t>
            </a:r>
            <a:r>
              <a:rPr dirty="0" smtClean="0" sz="1400" spc="-10" b="1">
                <a:solidFill>
                  <a:srgbClr val="006FC0"/>
                </a:solidFill>
                <a:latin typeface="Times New Roman"/>
                <a:cs typeface="Times New Roman"/>
              </a:rPr>
              <a:t>U</a:t>
            </a:r>
            <a:r>
              <a:rPr dirty="0" smtClean="0" sz="1400" spc="0" b="1">
                <a:solidFill>
                  <a:srgbClr val="006FC0"/>
                </a:solidFill>
                <a:latin typeface="Times New Roman"/>
                <a:cs typeface="Times New Roman"/>
              </a:rPr>
              <a:t>T)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41"/>
              </a:spcBef>
            </a:pPr>
            <a:endParaRPr sz="750"/>
          </a:p>
          <a:p>
            <a:pPr algn="just" marL="239395" marR="1270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gra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ni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30">
                <a:latin typeface="Times New Roman"/>
                <a:cs typeface="Times New Roman"/>
              </a:rPr>
              <a:t>)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2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8,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ally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 ty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f</a:t>
            </a:r>
            <a:r>
              <a:rPr dirty="0" smtClean="0" sz="1400" spc="-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inal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ered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ate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ot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ke</a:t>
            </a:r>
            <a:r>
              <a:rPr dirty="0" smtClean="0" sz="1400" spc="-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str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ure.</a:t>
            </a:r>
            <a:endParaRPr sz="1400">
              <a:latin typeface="Times New Roman"/>
              <a:cs typeface="Times New Roman"/>
            </a:endParaRPr>
          </a:p>
          <a:p>
            <a:pPr algn="just" marL="239395" marR="13335" indent="-227329">
              <a:lnSpc>
                <a:spcPts val="1860"/>
              </a:lnSpc>
              <a:spcBef>
                <a:spcPts val="80"/>
              </a:spcBef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nly</a:t>
            </a:r>
            <a:r>
              <a:rPr dirty="0" smtClean="0" sz="1400" spc="90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si</a:t>
            </a:r>
            <a:r>
              <a:rPr dirty="0" smtClean="0" sz="1400" spc="-2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0" i="1">
                <a:latin typeface="Times New Roman"/>
                <a:cs typeface="Times New Roman"/>
              </a:rPr>
              <a:t>ty</a:t>
            </a:r>
            <a:r>
              <a:rPr dirty="0" smtClean="0" sz="1400" spc="114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osci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4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 re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lace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56332" y="879347"/>
            <a:ext cx="2502408" cy="2590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44500" y="419607"/>
            <a:ext cx="6882130" cy="4819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239395" marR="12700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si</a:t>
            </a:r>
            <a:r>
              <a:rPr dirty="0" smtClean="0" sz="1400" spc="-20" i="1">
                <a:latin typeface="Times New Roman"/>
                <a:cs typeface="Times New Roman"/>
              </a:rPr>
              <a:t>m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6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ex</a:t>
            </a:r>
            <a:r>
              <a:rPr dirty="0" smtClean="0" sz="1400" spc="-10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4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0" i="1">
                <a:latin typeface="Times New Roman"/>
                <a:cs typeface="Times New Roman"/>
              </a:rPr>
              <a:t>h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5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 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d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3457066"/>
            <a:ext cx="6886575" cy="26435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44526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18: T</a:t>
            </a:r>
            <a:r>
              <a:rPr dirty="0" smtClean="0" sz="1200" spc="10">
                <a:latin typeface="Times New Roman"/>
                <a:cs typeface="Times New Roman"/>
              </a:rPr>
              <a:t>h</a:t>
            </a:r>
            <a:r>
              <a:rPr dirty="0" smtClean="0" sz="1200" spc="0">
                <a:latin typeface="Times New Roman"/>
                <a:cs typeface="Times New Roman"/>
              </a:rPr>
              <a:t>e</a:t>
            </a:r>
            <a:r>
              <a:rPr dirty="0" smtClean="0" sz="1200" spc="-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pr</a:t>
            </a:r>
            <a:r>
              <a:rPr dirty="0" smtClean="0" sz="1200" spc="5">
                <a:latin typeface="Times New Roman"/>
                <a:cs typeface="Times New Roman"/>
              </a:rPr>
              <a:t>o</a:t>
            </a:r>
            <a:r>
              <a:rPr dirty="0" smtClean="0" sz="1200" spc="-15">
                <a:latin typeface="Times New Roman"/>
                <a:cs typeface="Times New Roman"/>
              </a:rPr>
              <a:t>g</a:t>
            </a:r>
            <a:r>
              <a:rPr dirty="0" smtClean="0" sz="1200" spc="5">
                <a:latin typeface="Times New Roman"/>
                <a:cs typeface="Times New Roman"/>
              </a:rPr>
              <a:t>r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mm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ble unijunction tr</a:t>
            </a:r>
            <a:r>
              <a:rPr dirty="0" smtClean="0" sz="1200" spc="-10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nsistor </a:t>
            </a:r>
            <a:r>
              <a:rPr dirty="0" smtClean="0" sz="1200" spc="-5">
                <a:latin typeface="Times New Roman"/>
                <a:cs typeface="Times New Roman"/>
              </a:rPr>
              <a:t>(</a:t>
            </a:r>
            <a:r>
              <a:rPr dirty="0" smtClean="0" sz="1200" spc="0">
                <a:latin typeface="Times New Roman"/>
                <a:cs typeface="Times New Roman"/>
              </a:rPr>
              <a:t>PU</a:t>
            </a:r>
            <a:r>
              <a:rPr dirty="0" smtClean="0" sz="1200" spc="-5">
                <a:latin typeface="Times New Roman"/>
                <a:cs typeface="Times New Roman"/>
              </a:rPr>
              <a:t>T</a:t>
            </a:r>
            <a:r>
              <a:rPr dirty="0" smtClean="0" sz="1200" spc="0">
                <a:latin typeface="Times New Roman"/>
                <a:cs typeface="Times New Roman"/>
              </a:rPr>
              <a:t>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ts val="650"/>
              </a:lnSpc>
              <a:spcBef>
                <a:spcPts val="25"/>
              </a:spcBef>
            </a:pPr>
            <a:endParaRPr sz="650"/>
          </a:p>
          <a:p>
            <a:pPr algn="just" marL="239395" marR="14604" indent="-227329">
              <a:lnSpc>
                <a:spcPct val="110000"/>
              </a:lnSpc>
              <a:buFont typeface="Wingdings"/>
              <a:buChar char=""/>
              <a:tabLst>
                <a:tab pos="239395" algn="l"/>
              </a:tabLst>
            </a:pP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n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ppli</a:t>
            </a:r>
            <a:r>
              <a:rPr dirty="0" smtClean="0" sz="1400" spc="-15" b="1">
                <a:latin typeface="Times New Roman"/>
                <a:cs typeface="Times New Roman"/>
              </a:rPr>
              <a:t>c</a:t>
            </a:r>
            <a:r>
              <a:rPr dirty="0" smtClean="0" sz="1400" spc="0" b="1">
                <a:latin typeface="Times New Roman"/>
                <a:cs typeface="Times New Roman"/>
              </a:rPr>
              <a:t>at</a:t>
            </a:r>
            <a:r>
              <a:rPr dirty="0" smtClean="0" sz="1400" spc="-10" b="1">
                <a:latin typeface="Times New Roman"/>
                <a:cs typeface="Times New Roman"/>
              </a:rPr>
              <a:t>i</a:t>
            </a:r>
            <a:r>
              <a:rPr dirty="0" smtClean="0" sz="1400" spc="0" b="1">
                <a:latin typeface="Times New Roman"/>
                <a:cs typeface="Times New Roman"/>
              </a:rPr>
              <a:t>o</a:t>
            </a:r>
            <a:r>
              <a:rPr dirty="0" smtClean="0" sz="1400" spc="5" b="1">
                <a:latin typeface="Times New Roman"/>
                <a:cs typeface="Times New Roman"/>
              </a:rPr>
              <a:t>n</a:t>
            </a:r>
            <a:r>
              <a:rPr dirty="0" smtClean="0" sz="1400" spc="0" b="1">
                <a:latin typeface="Times New Roman"/>
                <a:cs typeface="Times New Roman"/>
              </a:rPr>
              <a:t>:</a:t>
            </a:r>
            <a:r>
              <a:rPr dirty="0" smtClean="0" sz="1400" spc="114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m</a:t>
            </a:r>
            <a:r>
              <a:rPr dirty="0" smtClean="0" sz="1400" spc="-1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l</a:t>
            </a:r>
            <a:r>
              <a:rPr dirty="0" smtClean="0" sz="1400" spc="0" i="1">
                <a:latin typeface="Times New Roman"/>
                <a:cs typeface="Times New Roman"/>
              </a:rPr>
              <a:t>ar</a:t>
            </a:r>
            <a:r>
              <a:rPr dirty="0" smtClean="0" sz="1400" spc="1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0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J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ore,</a:t>
            </a:r>
            <a:r>
              <a:rPr dirty="0" smtClean="0" sz="1400" spc="1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re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ces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J</a:t>
            </a:r>
            <a:r>
              <a:rPr dirty="0" smtClean="0" sz="1400" spc="0">
                <a:latin typeface="Times New Roman"/>
                <a:cs typeface="Times New Roman"/>
              </a:rPr>
              <a:t>T in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ns.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2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ne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u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h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ap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0" i="1">
                <a:latin typeface="Times New Roman"/>
                <a:cs typeface="Times New Roman"/>
              </a:rPr>
              <a:t>li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i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1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xa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9 (a).</a:t>
            </a:r>
            <a:endParaRPr sz="1400">
              <a:latin typeface="Times New Roman"/>
              <a:cs typeface="Times New Roman"/>
            </a:endParaRPr>
          </a:p>
          <a:p>
            <a:pPr lvl="1" marL="469900" marR="14604" indent="-229235">
              <a:lnSpc>
                <a:spcPts val="1870"/>
              </a:lnSpc>
              <a:spcBef>
                <a:spcPts val="80"/>
              </a:spcBef>
              <a:buFont typeface="Wingdings"/>
              <a:buChar char=""/>
              <a:tabLst>
                <a:tab pos="469900" algn="l"/>
              </a:tabLst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+9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0">
                <a:latin typeface="Times New Roman"/>
                <a:cs typeface="Times New Roman"/>
              </a:rPr>
              <a:t> 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2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baseline="-16666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97">
                <a:latin typeface="Cambria Math"/>
                <a:cs typeface="Cambria Math"/>
              </a:rPr>
              <a:t>3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d,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469900" marR="12700">
              <a:lnSpc>
                <a:spcPts val="1860"/>
              </a:lnSpc>
              <a:spcBef>
                <a:spcPts val="20"/>
              </a:spcBef>
            </a:pPr>
            <a:r>
              <a:rPr dirty="0" smtClean="0" sz="140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ard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+</a:t>
            </a:r>
            <a:r>
              <a:rPr dirty="0" smtClean="0" sz="1400" spc="0">
                <a:latin typeface="Times New Roman"/>
                <a:cs typeface="Times New Roman"/>
              </a:rPr>
              <a:t>18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112">
                <a:latin typeface="Cambria Math"/>
                <a:cs typeface="Cambria Math"/>
              </a:rPr>
              <a:t>1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reaches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95">
                <a:latin typeface="Cambria Math"/>
                <a:cs typeface="Cambria Math"/>
              </a:rPr>
              <a:t>�</a:t>
            </a:r>
            <a:r>
              <a:rPr dirty="0" smtClean="0" baseline="-16666" sz="1500" spc="97">
                <a:latin typeface="Cambria Math"/>
                <a:cs typeface="Cambria Math"/>
              </a:rPr>
              <a:t>G</a:t>
            </a:r>
            <a:r>
              <a:rPr dirty="0" smtClean="0" baseline="-16666" sz="1500" spc="97">
                <a:latin typeface="Cambria Math"/>
                <a:cs typeface="Cambria Math"/>
              </a:rPr>
              <a:t> </a:t>
            </a:r>
            <a:r>
              <a:rPr dirty="0" smtClean="0" baseline="-16666" sz="1500" spc="-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0.7</a:t>
            </a:r>
            <a:r>
              <a:rPr dirty="0" smtClean="0" sz="1400" spc="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tur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ges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5" i="1">
                <a:latin typeface="Times New Roman"/>
                <a:cs typeface="Times New Roman"/>
              </a:rPr>
              <a:t>o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6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endParaRPr sz="1400">
              <a:latin typeface="Times New Roman"/>
              <a:cs typeface="Times New Roman"/>
            </a:endParaRPr>
          </a:p>
          <a:p>
            <a:pPr marL="469900" marR="13335">
              <a:lnSpc>
                <a:spcPts val="1860"/>
              </a:lnSpc>
              <a:spcBef>
                <a:spcPts val="20"/>
              </a:spcBef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97">
                <a:latin typeface="Cambria Math"/>
                <a:cs typeface="Cambria Math"/>
              </a:rPr>
              <a:t>4</a:t>
            </a:r>
            <a:r>
              <a:rPr dirty="0" smtClean="0" sz="1400" spc="0">
                <a:latin typeface="Times New Roman"/>
                <a:cs typeface="Times New Roman"/>
              </a:rPr>
              <a:t>.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k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ped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𝑅</a:t>
            </a:r>
            <a:r>
              <a:rPr dirty="0" smtClean="0" baseline="-16666" sz="1500" spc="30">
                <a:latin typeface="Cambria Math"/>
                <a:cs typeface="Cambria Math"/>
              </a:rPr>
              <a:t>4</a:t>
            </a:r>
            <a:r>
              <a:rPr dirty="0" smtClean="0" baseline="-16666" sz="1500" spc="30">
                <a:latin typeface="Cambria Math"/>
                <a:cs typeface="Cambria Math"/>
              </a:rPr>
              <a:t>  </a:t>
            </a:r>
            <a:r>
              <a:rPr dirty="0" smtClean="0" baseline="-16666" sz="1500" spc="-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 </a:t>
            </a:r>
            <a:r>
              <a:rPr dirty="0" smtClean="0" sz="1400" spc="-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ge. </a:t>
            </a:r>
            <a:r>
              <a:rPr dirty="0" smtClean="0" sz="1400" spc="-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ca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ff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cle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3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1</a:t>
            </a:r>
            <a:r>
              <a:rPr dirty="0" smtClean="0" sz="1400" spc="15">
                <a:latin typeface="Times New Roman"/>
                <a:cs typeface="Times New Roman"/>
              </a:rPr>
              <a:t>1</a:t>
            </a:r>
            <a:r>
              <a:rPr dirty="0" smtClean="0" sz="1400" spc="-15">
                <a:latin typeface="Times New Roman"/>
                <a:cs typeface="Times New Roman"/>
              </a:rPr>
              <a:t>-</a:t>
            </a:r>
            <a:r>
              <a:rPr dirty="0" smtClean="0" sz="1400" spc="-10">
                <a:latin typeface="Times New Roman"/>
                <a:cs typeface="Times New Roman"/>
              </a:rPr>
              <a:t>1</a:t>
            </a:r>
            <a:r>
              <a:rPr dirty="0" smtClean="0" sz="1400" spc="5">
                <a:latin typeface="Times New Roman"/>
                <a:cs typeface="Times New Roman"/>
              </a:rPr>
              <a:t>9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0">
                <a:latin typeface="Times New Roman"/>
                <a:cs typeface="Times New Roman"/>
              </a:rPr>
              <a:t>b).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71114" y="8822131"/>
            <a:ext cx="2629535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>
                <a:latin typeface="Times New Roman"/>
                <a:cs typeface="Times New Roman"/>
              </a:rPr>
              <a:t>F</a:t>
            </a:r>
            <a:r>
              <a:rPr dirty="0" smtClean="0" sz="1200" spc="-20">
                <a:latin typeface="Times New Roman"/>
                <a:cs typeface="Times New Roman"/>
              </a:rPr>
              <a:t>I</a:t>
            </a:r>
            <a:r>
              <a:rPr dirty="0" smtClean="0" sz="1200" spc="0">
                <a:latin typeface="Times New Roman"/>
                <a:cs typeface="Times New Roman"/>
              </a:rPr>
              <a:t>G</a:t>
            </a:r>
            <a:r>
              <a:rPr dirty="0" smtClean="0" sz="1200" spc="-5">
                <a:latin typeface="Times New Roman"/>
                <a:cs typeface="Times New Roman"/>
              </a:rPr>
              <a:t>U</a:t>
            </a:r>
            <a:r>
              <a:rPr dirty="0" smtClean="0" sz="1200" spc="0">
                <a:latin typeface="Times New Roman"/>
                <a:cs typeface="Times New Roman"/>
              </a:rPr>
              <a:t>RE 11</a:t>
            </a:r>
            <a:r>
              <a:rPr dirty="0" smtClean="0" sz="1200" spc="-5">
                <a:latin typeface="Times New Roman"/>
                <a:cs typeface="Times New Roman"/>
              </a:rPr>
              <a:t>-</a:t>
            </a:r>
            <a:r>
              <a:rPr dirty="0" smtClean="0" sz="1200" spc="0">
                <a:latin typeface="Times New Roman"/>
                <a:cs typeface="Times New Roman"/>
              </a:rPr>
              <a:t>19: PUT</a:t>
            </a:r>
            <a:r>
              <a:rPr dirty="0" smtClean="0" sz="1200" spc="5">
                <a:latin typeface="Times New Roman"/>
                <a:cs typeface="Times New Roman"/>
              </a:rPr>
              <a:t> </a:t>
            </a:r>
            <a:r>
              <a:rPr dirty="0" smtClean="0" sz="1200" spc="0">
                <a:latin typeface="Times New Roman"/>
                <a:cs typeface="Times New Roman"/>
              </a:rPr>
              <a:t>r</a:t>
            </a:r>
            <a:r>
              <a:rPr dirty="0" smtClean="0" sz="1200" spc="-10">
                <a:latin typeface="Times New Roman"/>
                <a:cs typeface="Times New Roman"/>
              </a:rPr>
              <a:t>e</a:t>
            </a:r>
            <a:r>
              <a:rPr dirty="0" smtClean="0" sz="1200" spc="10">
                <a:latin typeface="Times New Roman"/>
                <a:cs typeface="Times New Roman"/>
              </a:rPr>
              <a:t>l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10">
                <a:latin typeface="Times New Roman"/>
                <a:cs typeface="Times New Roman"/>
              </a:rPr>
              <a:t>x</a:t>
            </a:r>
            <a:r>
              <a:rPr dirty="0" smtClean="0" sz="1200" spc="-5">
                <a:latin typeface="Times New Roman"/>
                <a:cs typeface="Times New Roman"/>
              </a:rPr>
              <a:t>a</a:t>
            </a:r>
            <a:r>
              <a:rPr dirty="0" smtClean="0" sz="1200" spc="0">
                <a:latin typeface="Times New Roman"/>
                <a:cs typeface="Times New Roman"/>
              </a:rPr>
              <a:t>tion os</a:t>
            </a:r>
            <a:r>
              <a:rPr dirty="0" smtClean="0" sz="1200" spc="-5">
                <a:latin typeface="Times New Roman"/>
                <a:cs typeface="Times New Roman"/>
              </a:rPr>
              <a:t>c</a:t>
            </a:r>
            <a:r>
              <a:rPr dirty="0" smtClean="0" sz="1200" spc="0">
                <a:latin typeface="Times New Roman"/>
                <a:cs typeface="Times New Roman"/>
              </a:rPr>
              <a:t>illator.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7659" y="6147815"/>
            <a:ext cx="7107935" cy="26639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304800" y="307847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307847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466076" y="310895"/>
            <a:ext cx="0" cy="9438132"/>
          </a:xfrm>
          <a:custGeom>
            <a:avLst/>
            <a:gdLst/>
            <a:ahLst/>
            <a:cxnLst/>
            <a:rect l="l" t="t" r="r" b="b"/>
            <a:pathLst>
              <a:path w="0" h="9438132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04800" y="9752076"/>
            <a:ext cx="7164323" cy="0"/>
          </a:xfrm>
          <a:custGeom>
            <a:avLst/>
            <a:gdLst/>
            <a:ahLst/>
            <a:cxnLst/>
            <a:rect l="l" t="t" r="r" b="b"/>
            <a:pathLst>
              <a:path w="7164323" h="0">
                <a:moveTo>
                  <a:pt x="0" y="0"/>
                </a:moveTo>
                <a:lnTo>
                  <a:pt x="7164323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100">
                <a:latin typeface="Calibri"/>
                <a:cs typeface="Calibri"/>
              </a:rPr>
              <a:t>1</a:t>
            </a:fld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DR.Ahmed Saker 2O14</dc:creator>
  <dcterms:created xsi:type="dcterms:W3CDTF">2021-11-06T12:14:10Z</dcterms:created>
  <dcterms:modified xsi:type="dcterms:W3CDTF">2021-11-06T12:14:10Z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2020-05-09T00:00:00Z</vt:filetime>
  </property>
  <property fmtid="{D5CDD505-2E9C-101B-9397-08002B2CF9AE}" pid="3" name="LastSaved">
    <vt:filetime>2021-11-06T00:00:00Z</vt:filetime>
  </property>
</Properties>
</file>